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8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B81"/>
    <a:srgbClr val="75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mailto:pnm.cpa@gmail.com" TargetMode="Externa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mailto:pnm.cpa@gmail.co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41F5BF-9956-40AB-B8C1-13C79D276D7F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B765E6A-6BDB-4615-9D1D-688948D049AE}">
      <dgm:prSet/>
      <dgm:spPr/>
      <dgm:t>
        <a:bodyPr/>
        <a:lstStyle/>
        <a:p>
          <a:r>
            <a:rPr lang="en-US" dirty="0"/>
            <a:t>Goals and Budget for 2022</a:t>
          </a:r>
        </a:p>
      </dgm:t>
    </dgm:pt>
    <dgm:pt modelId="{38B3D270-2978-4940-929D-AD3D8D932C9D}" type="parTrans" cxnId="{9C36D523-1104-433B-85B1-5DF882D76407}">
      <dgm:prSet/>
      <dgm:spPr/>
      <dgm:t>
        <a:bodyPr/>
        <a:lstStyle/>
        <a:p>
          <a:endParaRPr lang="en-US"/>
        </a:p>
      </dgm:t>
    </dgm:pt>
    <dgm:pt modelId="{795447CE-0953-4A35-974F-D32F6F909FA1}" type="sibTrans" cxnId="{9C36D523-1104-433B-85B1-5DF882D76407}">
      <dgm:prSet/>
      <dgm:spPr/>
      <dgm:t>
        <a:bodyPr/>
        <a:lstStyle/>
        <a:p>
          <a:endParaRPr lang="en-US"/>
        </a:p>
      </dgm:t>
    </dgm:pt>
    <dgm:pt modelId="{63E260A1-A514-428C-8D8C-BCCECCF99844}">
      <dgm:prSet/>
      <dgm:spPr/>
      <dgm:t>
        <a:bodyPr/>
        <a:lstStyle/>
        <a:p>
          <a:r>
            <a:rPr lang="en-US"/>
            <a:t>Long-Term Goals</a:t>
          </a:r>
        </a:p>
      </dgm:t>
    </dgm:pt>
    <dgm:pt modelId="{24E6C1C4-2EC9-40E3-9D08-EF9872D442F0}" type="parTrans" cxnId="{B5246494-76B5-4CED-AADE-4FA36EE39D2A}">
      <dgm:prSet/>
      <dgm:spPr/>
      <dgm:t>
        <a:bodyPr/>
        <a:lstStyle/>
        <a:p>
          <a:endParaRPr lang="en-US"/>
        </a:p>
      </dgm:t>
    </dgm:pt>
    <dgm:pt modelId="{C3A3007B-5A0C-487D-BC90-27B0DF8FC28E}" type="sibTrans" cxnId="{B5246494-76B5-4CED-AADE-4FA36EE39D2A}">
      <dgm:prSet/>
      <dgm:spPr/>
      <dgm:t>
        <a:bodyPr/>
        <a:lstStyle/>
        <a:p>
          <a:endParaRPr lang="en-US"/>
        </a:p>
      </dgm:t>
    </dgm:pt>
    <dgm:pt modelId="{DA169F25-CC5F-4187-8E0A-44946252F575}">
      <dgm:prSet/>
      <dgm:spPr/>
      <dgm:t>
        <a:bodyPr/>
        <a:lstStyle/>
        <a:p>
          <a:r>
            <a:rPr lang="en-US"/>
            <a:t>Succession Planning</a:t>
          </a:r>
        </a:p>
      </dgm:t>
    </dgm:pt>
    <dgm:pt modelId="{07CE7368-9F38-48FC-AD51-E85A8EDBDB8D}" type="parTrans" cxnId="{90F32AF0-1407-4EBD-AE51-9942EE5AE206}">
      <dgm:prSet/>
      <dgm:spPr/>
      <dgm:t>
        <a:bodyPr/>
        <a:lstStyle/>
        <a:p>
          <a:endParaRPr lang="en-US"/>
        </a:p>
      </dgm:t>
    </dgm:pt>
    <dgm:pt modelId="{C27ADF68-219F-40C6-8AF2-EEC9ACC9CD63}" type="sibTrans" cxnId="{90F32AF0-1407-4EBD-AE51-9942EE5AE206}">
      <dgm:prSet/>
      <dgm:spPr/>
      <dgm:t>
        <a:bodyPr/>
        <a:lstStyle/>
        <a:p>
          <a:endParaRPr lang="en-US"/>
        </a:p>
      </dgm:t>
    </dgm:pt>
    <dgm:pt modelId="{88A2F905-A48B-44BA-9C3D-0D965F061760}">
      <dgm:prSet/>
      <dgm:spPr/>
      <dgm:t>
        <a:bodyPr/>
        <a:lstStyle/>
        <a:p>
          <a:r>
            <a:rPr lang="en-US"/>
            <a:t>Capital Expenditures</a:t>
          </a:r>
        </a:p>
      </dgm:t>
    </dgm:pt>
    <dgm:pt modelId="{44C34C33-4EF8-4D01-A6E7-75994E007478}" type="parTrans" cxnId="{20FBE1B2-2046-4078-A970-071729857661}">
      <dgm:prSet/>
      <dgm:spPr/>
      <dgm:t>
        <a:bodyPr/>
        <a:lstStyle/>
        <a:p>
          <a:endParaRPr lang="en-US"/>
        </a:p>
      </dgm:t>
    </dgm:pt>
    <dgm:pt modelId="{3B10E17F-940E-4D48-BB2F-B9CC131A8D74}" type="sibTrans" cxnId="{20FBE1B2-2046-4078-A970-071729857661}">
      <dgm:prSet/>
      <dgm:spPr/>
      <dgm:t>
        <a:bodyPr/>
        <a:lstStyle/>
        <a:p>
          <a:endParaRPr lang="en-US"/>
        </a:p>
      </dgm:t>
    </dgm:pt>
    <dgm:pt modelId="{B45093F4-718C-4509-A1EB-57D0BC9FC1D3}">
      <dgm:prSet/>
      <dgm:spPr/>
      <dgm:t>
        <a:bodyPr/>
        <a:lstStyle/>
        <a:p>
          <a:r>
            <a:rPr lang="en-US"/>
            <a:t>Leases</a:t>
          </a:r>
        </a:p>
      </dgm:t>
    </dgm:pt>
    <dgm:pt modelId="{25DC967C-4E55-47F6-BDDE-5F9298945ABD}" type="parTrans" cxnId="{94BF8EDB-9702-48E3-A350-38E19FBF3D7C}">
      <dgm:prSet/>
      <dgm:spPr/>
      <dgm:t>
        <a:bodyPr/>
        <a:lstStyle/>
        <a:p>
          <a:endParaRPr lang="en-US"/>
        </a:p>
      </dgm:t>
    </dgm:pt>
    <dgm:pt modelId="{60F8C346-ECC1-45E7-A1F9-126C848C4B2B}" type="sibTrans" cxnId="{94BF8EDB-9702-48E3-A350-38E19FBF3D7C}">
      <dgm:prSet/>
      <dgm:spPr/>
      <dgm:t>
        <a:bodyPr/>
        <a:lstStyle/>
        <a:p>
          <a:endParaRPr lang="en-US"/>
        </a:p>
      </dgm:t>
    </dgm:pt>
    <dgm:pt modelId="{37FEBD43-78C0-4268-ABD2-A9D33F7D1186}">
      <dgm:prSet/>
      <dgm:spPr/>
      <dgm:t>
        <a:bodyPr/>
        <a:lstStyle/>
        <a:p>
          <a:r>
            <a:rPr lang="en-US"/>
            <a:t>Business Insurance</a:t>
          </a:r>
        </a:p>
      </dgm:t>
    </dgm:pt>
    <dgm:pt modelId="{2327FDB3-1CE4-4036-8F12-7834E5534115}" type="parTrans" cxnId="{51180814-934B-49F2-9033-32E6163B0C2E}">
      <dgm:prSet/>
      <dgm:spPr/>
      <dgm:t>
        <a:bodyPr/>
        <a:lstStyle/>
        <a:p>
          <a:endParaRPr lang="en-US"/>
        </a:p>
      </dgm:t>
    </dgm:pt>
    <dgm:pt modelId="{8C85E550-9D22-4B26-890F-C524C3612FB9}" type="sibTrans" cxnId="{51180814-934B-49F2-9033-32E6163B0C2E}">
      <dgm:prSet/>
      <dgm:spPr/>
      <dgm:t>
        <a:bodyPr/>
        <a:lstStyle/>
        <a:p>
          <a:endParaRPr lang="en-US"/>
        </a:p>
      </dgm:t>
    </dgm:pt>
    <dgm:pt modelId="{2FF7F1E4-FA47-4C7B-A2B5-F4B4AA2AD935}">
      <dgm:prSet/>
      <dgm:spPr/>
      <dgm:t>
        <a:bodyPr/>
        <a:lstStyle/>
        <a:p>
          <a:r>
            <a:rPr lang="en-US"/>
            <a:t>Key Person Insurance</a:t>
          </a:r>
        </a:p>
      </dgm:t>
    </dgm:pt>
    <dgm:pt modelId="{EF840EAB-2B6D-4721-8C46-864D2BC4A613}" type="parTrans" cxnId="{A1CE7FCB-1B7E-4A17-8D6E-16ACE6AF69B4}">
      <dgm:prSet/>
      <dgm:spPr/>
      <dgm:t>
        <a:bodyPr/>
        <a:lstStyle/>
        <a:p>
          <a:endParaRPr lang="en-US"/>
        </a:p>
      </dgm:t>
    </dgm:pt>
    <dgm:pt modelId="{7E356141-7B36-4154-967F-936DBE3EF580}" type="sibTrans" cxnId="{A1CE7FCB-1B7E-4A17-8D6E-16ACE6AF69B4}">
      <dgm:prSet/>
      <dgm:spPr/>
      <dgm:t>
        <a:bodyPr/>
        <a:lstStyle/>
        <a:p>
          <a:endParaRPr lang="en-US"/>
        </a:p>
      </dgm:t>
    </dgm:pt>
    <dgm:pt modelId="{B78C26E3-7409-4D0A-8EFD-D0341373B222}">
      <dgm:prSet/>
      <dgm:spPr/>
      <dgm:t>
        <a:bodyPr/>
        <a:lstStyle/>
        <a:p>
          <a:r>
            <a:rPr lang="en-US"/>
            <a:t>Taxes</a:t>
          </a:r>
        </a:p>
      </dgm:t>
    </dgm:pt>
    <dgm:pt modelId="{8B514D70-A5B5-4D6C-B96B-087E2739E508}" type="parTrans" cxnId="{ABDE8993-D3D3-4E1F-A965-C28CE548184D}">
      <dgm:prSet/>
      <dgm:spPr/>
      <dgm:t>
        <a:bodyPr/>
        <a:lstStyle/>
        <a:p>
          <a:endParaRPr lang="en-US"/>
        </a:p>
      </dgm:t>
    </dgm:pt>
    <dgm:pt modelId="{985CF677-5CE6-49E3-B05B-CCCE1235FB91}" type="sibTrans" cxnId="{ABDE8993-D3D3-4E1F-A965-C28CE548184D}">
      <dgm:prSet/>
      <dgm:spPr/>
      <dgm:t>
        <a:bodyPr/>
        <a:lstStyle/>
        <a:p>
          <a:endParaRPr lang="en-US"/>
        </a:p>
      </dgm:t>
    </dgm:pt>
    <dgm:pt modelId="{FF809910-7AB1-4F42-A59B-2CC0E4B073F2}" type="pres">
      <dgm:prSet presAssocID="{1A41F5BF-9956-40AB-B8C1-13C79D276D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76F19E-AE3E-4FAC-90F0-0525CAD90F00}" type="pres">
      <dgm:prSet presAssocID="{4B765E6A-6BDB-4615-9D1D-688948D049AE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4972B2-3081-47B4-8768-94585E3EE44F}" type="pres">
      <dgm:prSet presAssocID="{795447CE-0953-4A35-974F-D32F6F909FA1}" presName="sibTrans" presStyleCnt="0"/>
      <dgm:spPr/>
    </dgm:pt>
    <dgm:pt modelId="{D68B1521-93A1-4042-B3E7-F659A16CFB61}" type="pres">
      <dgm:prSet presAssocID="{63E260A1-A514-428C-8D8C-BCCECCF99844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6E26DB-1274-4E38-9ABE-DABE5FF25FF8}" type="pres">
      <dgm:prSet presAssocID="{C3A3007B-5A0C-487D-BC90-27B0DF8FC28E}" presName="sibTrans" presStyleCnt="0"/>
      <dgm:spPr/>
    </dgm:pt>
    <dgm:pt modelId="{B645660A-3D91-4ED8-A99E-D1F73AFBDDFF}" type="pres">
      <dgm:prSet presAssocID="{DA169F25-CC5F-4187-8E0A-44946252F575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662C6F-DC7E-4E38-91E1-85380DDD4FED}" type="pres">
      <dgm:prSet presAssocID="{C27ADF68-219F-40C6-8AF2-EEC9ACC9CD63}" presName="sibTrans" presStyleCnt="0"/>
      <dgm:spPr/>
    </dgm:pt>
    <dgm:pt modelId="{CD8E76B4-94DF-40C4-88D1-995A13AA2086}" type="pres">
      <dgm:prSet presAssocID="{88A2F905-A48B-44BA-9C3D-0D965F061760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2BB7F-9E4B-46D1-8F70-E42AA184BAFD}" type="pres">
      <dgm:prSet presAssocID="{3B10E17F-940E-4D48-BB2F-B9CC131A8D74}" presName="sibTrans" presStyleCnt="0"/>
      <dgm:spPr/>
    </dgm:pt>
    <dgm:pt modelId="{7515DD13-350B-422D-B5FB-7F50B17A9BAC}" type="pres">
      <dgm:prSet presAssocID="{B45093F4-718C-4509-A1EB-57D0BC9FC1D3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07DC5-B75A-4CD8-9067-BBC7602B56FE}" type="pres">
      <dgm:prSet presAssocID="{60F8C346-ECC1-45E7-A1F9-126C848C4B2B}" presName="sibTrans" presStyleCnt="0"/>
      <dgm:spPr/>
    </dgm:pt>
    <dgm:pt modelId="{0FD5988F-7654-451B-9022-C093944D4235}" type="pres">
      <dgm:prSet presAssocID="{37FEBD43-78C0-4268-ABD2-A9D33F7D118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8373B-D997-4865-990C-DA5E723DDBB2}" type="pres">
      <dgm:prSet presAssocID="{8C85E550-9D22-4B26-890F-C524C3612FB9}" presName="sibTrans" presStyleCnt="0"/>
      <dgm:spPr/>
    </dgm:pt>
    <dgm:pt modelId="{E039B5CB-E97F-4C2D-BE08-357878E177FD}" type="pres">
      <dgm:prSet presAssocID="{2FF7F1E4-FA47-4C7B-A2B5-F4B4AA2AD935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2470A-B5E4-48A1-B21E-0DC907673EEC}" type="pres">
      <dgm:prSet presAssocID="{7E356141-7B36-4154-967F-936DBE3EF580}" presName="sibTrans" presStyleCnt="0"/>
      <dgm:spPr/>
    </dgm:pt>
    <dgm:pt modelId="{A24257B0-3590-4D95-8018-75C56FB2A46F}" type="pres">
      <dgm:prSet presAssocID="{B78C26E3-7409-4D0A-8EFD-D0341373B222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B6ACD6-8D04-4DAB-B337-8BB8250D6994}" type="presOf" srcId="{4B765E6A-6BDB-4615-9D1D-688948D049AE}" destId="{2776F19E-AE3E-4FAC-90F0-0525CAD90F00}" srcOrd="0" destOrd="0" presId="urn:microsoft.com/office/officeart/2005/8/layout/default"/>
    <dgm:cxn modelId="{A1CE7FCB-1B7E-4A17-8D6E-16ACE6AF69B4}" srcId="{1A41F5BF-9956-40AB-B8C1-13C79D276D7F}" destId="{2FF7F1E4-FA47-4C7B-A2B5-F4B4AA2AD935}" srcOrd="6" destOrd="0" parTransId="{EF840EAB-2B6D-4721-8C46-864D2BC4A613}" sibTransId="{7E356141-7B36-4154-967F-936DBE3EF580}"/>
    <dgm:cxn modelId="{20FBE1B2-2046-4078-A970-071729857661}" srcId="{1A41F5BF-9956-40AB-B8C1-13C79D276D7F}" destId="{88A2F905-A48B-44BA-9C3D-0D965F061760}" srcOrd="3" destOrd="0" parTransId="{44C34C33-4EF8-4D01-A6E7-75994E007478}" sibTransId="{3B10E17F-940E-4D48-BB2F-B9CC131A8D74}"/>
    <dgm:cxn modelId="{1CAC0315-DA77-4D82-864C-E1E66F654E8C}" type="presOf" srcId="{37FEBD43-78C0-4268-ABD2-A9D33F7D1186}" destId="{0FD5988F-7654-451B-9022-C093944D4235}" srcOrd="0" destOrd="0" presId="urn:microsoft.com/office/officeart/2005/8/layout/default"/>
    <dgm:cxn modelId="{EBB74B65-3D16-4369-8783-4493CE3B27DE}" type="presOf" srcId="{1A41F5BF-9956-40AB-B8C1-13C79D276D7F}" destId="{FF809910-7AB1-4F42-A59B-2CC0E4B073F2}" srcOrd="0" destOrd="0" presId="urn:microsoft.com/office/officeart/2005/8/layout/default"/>
    <dgm:cxn modelId="{F0936525-BB58-408F-9FAB-159A7F5C2B2C}" type="presOf" srcId="{88A2F905-A48B-44BA-9C3D-0D965F061760}" destId="{CD8E76B4-94DF-40C4-88D1-995A13AA2086}" srcOrd="0" destOrd="0" presId="urn:microsoft.com/office/officeart/2005/8/layout/default"/>
    <dgm:cxn modelId="{5C68218A-A361-43BE-82EF-39CBB88ADFF5}" type="presOf" srcId="{2FF7F1E4-FA47-4C7B-A2B5-F4B4AA2AD935}" destId="{E039B5CB-E97F-4C2D-BE08-357878E177FD}" srcOrd="0" destOrd="0" presId="urn:microsoft.com/office/officeart/2005/8/layout/default"/>
    <dgm:cxn modelId="{0C09AEF6-61F2-4386-BA60-3C01D21AA5CE}" type="presOf" srcId="{B45093F4-718C-4509-A1EB-57D0BC9FC1D3}" destId="{7515DD13-350B-422D-B5FB-7F50B17A9BAC}" srcOrd="0" destOrd="0" presId="urn:microsoft.com/office/officeart/2005/8/layout/default"/>
    <dgm:cxn modelId="{51180814-934B-49F2-9033-32E6163B0C2E}" srcId="{1A41F5BF-9956-40AB-B8C1-13C79D276D7F}" destId="{37FEBD43-78C0-4268-ABD2-A9D33F7D1186}" srcOrd="5" destOrd="0" parTransId="{2327FDB3-1CE4-4036-8F12-7834E5534115}" sibTransId="{8C85E550-9D22-4B26-890F-C524C3612FB9}"/>
    <dgm:cxn modelId="{90F32AF0-1407-4EBD-AE51-9942EE5AE206}" srcId="{1A41F5BF-9956-40AB-B8C1-13C79D276D7F}" destId="{DA169F25-CC5F-4187-8E0A-44946252F575}" srcOrd="2" destOrd="0" parTransId="{07CE7368-9F38-48FC-AD51-E85A8EDBDB8D}" sibTransId="{C27ADF68-219F-40C6-8AF2-EEC9ACC9CD63}"/>
    <dgm:cxn modelId="{B5246494-76B5-4CED-AADE-4FA36EE39D2A}" srcId="{1A41F5BF-9956-40AB-B8C1-13C79D276D7F}" destId="{63E260A1-A514-428C-8D8C-BCCECCF99844}" srcOrd="1" destOrd="0" parTransId="{24E6C1C4-2EC9-40E3-9D08-EF9872D442F0}" sibTransId="{C3A3007B-5A0C-487D-BC90-27B0DF8FC28E}"/>
    <dgm:cxn modelId="{E33AC515-10C3-41B6-BBD0-35B584B3AA6B}" type="presOf" srcId="{DA169F25-CC5F-4187-8E0A-44946252F575}" destId="{B645660A-3D91-4ED8-A99E-D1F73AFBDDFF}" srcOrd="0" destOrd="0" presId="urn:microsoft.com/office/officeart/2005/8/layout/default"/>
    <dgm:cxn modelId="{94BF8EDB-9702-48E3-A350-38E19FBF3D7C}" srcId="{1A41F5BF-9956-40AB-B8C1-13C79D276D7F}" destId="{B45093F4-718C-4509-A1EB-57D0BC9FC1D3}" srcOrd="4" destOrd="0" parTransId="{25DC967C-4E55-47F6-BDDE-5F9298945ABD}" sibTransId="{60F8C346-ECC1-45E7-A1F9-126C848C4B2B}"/>
    <dgm:cxn modelId="{DA6D990C-BDCB-4C70-A2C0-11F93930B29F}" type="presOf" srcId="{63E260A1-A514-428C-8D8C-BCCECCF99844}" destId="{D68B1521-93A1-4042-B3E7-F659A16CFB61}" srcOrd="0" destOrd="0" presId="urn:microsoft.com/office/officeart/2005/8/layout/default"/>
    <dgm:cxn modelId="{728C5C8C-D1B9-4077-9E78-9398689148D2}" type="presOf" srcId="{B78C26E3-7409-4D0A-8EFD-D0341373B222}" destId="{A24257B0-3590-4D95-8018-75C56FB2A46F}" srcOrd="0" destOrd="0" presId="urn:microsoft.com/office/officeart/2005/8/layout/default"/>
    <dgm:cxn modelId="{ABDE8993-D3D3-4E1F-A965-C28CE548184D}" srcId="{1A41F5BF-9956-40AB-B8C1-13C79D276D7F}" destId="{B78C26E3-7409-4D0A-8EFD-D0341373B222}" srcOrd="7" destOrd="0" parTransId="{8B514D70-A5B5-4D6C-B96B-087E2739E508}" sibTransId="{985CF677-5CE6-49E3-B05B-CCCE1235FB91}"/>
    <dgm:cxn modelId="{9C36D523-1104-433B-85B1-5DF882D76407}" srcId="{1A41F5BF-9956-40AB-B8C1-13C79D276D7F}" destId="{4B765E6A-6BDB-4615-9D1D-688948D049AE}" srcOrd="0" destOrd="0" parTransId="{38B3D270-2978-4940-929D-AD3D8D932C9D}" sibTransId="{795447CE-0953-4A35-974F-D32F6F909FA1}"/>
    <dgm:cxn modelId="{4A8C0AE8-FB64-47E0-B039-BC6106903400}" type="presParOf" srcId="{FF809910-7AB1-4F42-A59B-2CC0E4B073F2}" destId="{2776F19E-AE3E-4FAC-90F0-0525CAD90F00}" srcOrd="0" destOrd="0" presId="urn:microsoft.com/office/officeart/2005/8/layout/default"/>
    <dgm:cxn modelId="{6860D2FE-2A74-45F7-84FB-00226517D8DF}" type="presParOf" srcId="{FF809910-7AB1-4F42-A59B-2CC0E4B073F2}" destId="{CB4972B2-3081-47B4-8768-94585E3EE44F}" srcOrd="1" destOrd="0" presId="urn:microsoft.com/office/officeart/2005/8/layout/default"/>
    <dgm:cxn modelId="{276696FF-8E68-46E6-9D45-09B02040DE38}" type="presParOf" srcId="{FF809910-7AB1-4F42-A59B-2CC0E4B073F2}" destId="{D68B1521-93A1-4042-B3E7-F659A16CFB61}" srcOrd="2" destOrd="0" presId="urn:microsoft.com/office/officeart/2005/8/layout/default"/>
    <dgm:cxn modelId="{2A6018DC-1EFD-4750-BDBC-343F48C995C6}" type="presParOf" srcId="{FF809910-7AB1-4F42-A59B-2CC0E4B073F2}" destId="{D06E26DB-1274-4E38-9ABE-DABE5FF25FF8}" srcOrd="3" destOrd="0" presId="urn:microsoft.com/office/officeart/2005/8/layout/default"/>
    <dgm:cxn modelId="{C6268065-9937-4429-B287-22FBC07ED4F9}" type="presParOf" srcId="{FF809910-7AB1-4F42-A59B-2CC0E4B073F2}" destId="{B645660A-3D91-4ED8-A99E-D1F73AFBDDFF}" srcOrd="4" destOrd="0" presId="urn:microsoft.com/office/officeart/2005/8/layout/default"/>
    <dgm:cxn modelId="{3365ECB1-346D-4078-9CD4-86AE2F068B39}" type="presParOf" srcId="{FF809910-7AB1-4F42-A59B-2CC0E4B073F2}" destId="{00662C6F-DC7E-4E38-91E1-85380DDD4FED}" srcOrd="5" destOrd="0" presId="urn:microsoft.com/office/officeart/2005/8/layout/default"/>
    <dgm:cxn modelId="{DE6FEEAE-92B2-41D1-9A57-EF913EA47385}" type="presParOf" srcId="{FF809910-7AB1-4F42-A59B-2CC0E4B073F2}" destId="{CD8E76B4-94DF-40C4-88D1-995A13AA2086}" srcOrd="6" destOrd="0" presId="urn:microsoft.com/office/officeart/2005/8/layout/default"/>
    <dgm:cxn modelId="{DB901410-A0C6-46DA-BC92-C8BF7F7500B3}" type="presParOf" srcId="{FF809910-7AB1-4F42-A59B-2CC0E4B073F2}" destId="{E6C2BB7F-9E4B-46D1-8F70-E42AA184BAFD}" srcOrd="7" destOrd="0" presId="urn:microsoft.com/office/officeart/2005/8/layout/default"/>
    <dgm:cxn modelId="{6BC92922-0FDF-4953-ACF6-AB6DD7B8AB62}" type="presParOf" srcId="{FF809910-7AB1-4F42-A59B-2CC0E4B073F2}" destId="{7515DD13-350B-422D-B5FB-7F50B17A9BAC}" srcOrd="8" destOrd="0" presId="urn:microsoft.com/office/officeart/2005/8/layout/default"/>
    <dgm:cxn modelId="{7DA99F31-1F8C-4075-94E1-3F2B5005F636}" type="presParOf" srcId="{FF809910-7AB1-4F42-A59B-2CC0E4B073F2}" destId="{9FC07DC5-B75A-4CD8-9067-BBC7602B56FE}" srcOrd="9" destOrd="0" presId="urn:microsoft.com/office/officeart/2005/8/layout/default"/>
    <dgm:cxn modelId="{8F5D9AD4-37A5-47A6-B461-2A0DA4C7441B}" type="presParOf" srcId="{FF809910-7AB1-4F42-A59B-2CC0E4B073F2}" destId="{0FD5988F-7654-451B-9022-C093944D4235}" srcOrd="10" destOrd="0" presId="urn:microsoft.com/office/officeart/2005/8/layout/default"/>
    <dgm:cxn modelId="{DF83D1EA-2C97-4265-A9D8-562F9305BC82}" type="presParOf" srcId="{FF809910-7AB1-4F42-A59B-2CC0E4B073F2}" destId="{0018373B-D997-4865-990C-DA5E723DDBB2}" srcOrd="11" destOrd="0" presId="urn:microsoft.com/office/officeart/2005/8/layout/default"/>
    <dgm:cxn modelId="{2F22C1CD-FE2C-4745-8BB0-0E5326652BB0}" type="presParOf" srcId="{FF809910-7AB1-4F42-A59B-2CC0E4B073F2}" destId="{E039B5CB-E97F-4C2D-BE08-357878E177FD}" srcOrd="12" destOrd="0" presId="urn:microsoft.com/office/officeart/2005/8/layout/default"/>
    <dgm:cxn modelId="{638D8129-77C0-4093-8742-8DEECDA90F19}" type="presParOf" srcId="{FF809910-7AB1-4F42-A59B-2CC0E4B073F2}" destId="{CDE2470A-B5E4-48A1-B21E-0DC907673EEC}" srcOrd="13" destOrd="0" presId="urn:microsoft.com/office/officeart/2005/8/layout/default"/>
    <dgm:cxn modelId="{27E29916-98E7-4A1A-BC39-189FEE19922A}" type="presParOf" srcId="{FF809910-7AB1-4F42-A59B-2CC0E4B073F2}" destId="{A24257B0-3590-4D95-8018-75C56FB2A46F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41F5BF-9956-40AB-B8C1-13C79D276D7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765E6A-6BDB-4615-9D1D-688948D049A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Key Takeaways for Budgeting and Goal Setting</a:t>
          </a:r>
        </a:p>
      </dgm:t>
    </dgm:pt>
    <dgm:pt modelId="{38B3D270-2978-4940-929D-AD3D8D932C9D}" type="parTrans" cxnId="{9C36D523-1104-433B-85B1-5DF882D76407}">
      <dgm:prSet/>
      <dgm:spPr/>
      <dgm:t>
        <a:bodyPr/>
        <a:lstStyle/>
        <a:p>
          <a:endParaRPr lang="en-US"/>
        </a:p>
      </dgm:t>
    </dgm:pt>
    <dgm:pt modelId="{795447CE-0953-4A35-974F-D32F6F909FA1}" type="sibTrans" cxnId="{9C36D523-1104-433B-85B1-5DF882D76407}">
      <dgm:prSet/>
      <dgm:spPr/>
      <dgm:t>
        <a:bodyPr/>
        <a:lstStyle/>
        <a:p>
          <a:endParaRPr lang="en-US"/>
        </a:p>
      </dgm:t>
    </dgm:pt>
    <dgm:pt modelId="{63E260A1-A514-428C-8D8C-BCCECCF998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Business Planning</a:t>
          </a:r>
        </a:p>
      </dgm:t>
    </dgm:pt>
    <dgm:pt modelId="{24E6C1C4-2EC9-40E3-9D08-EF9872D442F0}" type="parTrans" cxnId="{B5246494-76B5-4CED-AADE-4FA36EE39D2A}">
      <dgm:prSet/>
      <dgm:spPr/>
      <dgm:t>
        <a:bodyPr/>
        <a:lstStyle/>
        <a:p>
          <a:endParaRPr lang="en-US"/>
        </a:p>
      </dgm:t>
    </dgm:pt>
    <dgm:pt modelId="{C3A3007B-5A0C-487D-BC90-27B0DF8FC28E}" type="sibTrans" cxnId="{B5246494-76B5-4CED-AADE-4FA36EE39D2A}">
      <dgm:prSet/>
      <dgm:spPr/>
      <dgm:t>
        <a:bodyPr/>
        <a:lstStyle/>
        <a:p>
          <a:endParaRPr lang="en-US"/>
        </a:p>
      </dgm:t>
    </dgm:pt>
    <dgm:pt modelId="{DA169F25-CC5F-4187-8E0A-44946252F5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Cash Flow Forecasts</a:t>
          </a:r>
        </a:p>
      </dgm:t>
    </dgm:pt>
    <dgm:pt modelId="{07CE7368-9F38-48FC-AD51-E85A8EDBDB8D}" type="parTrans" cxnId="{90F32AF0-1407-4EBD-AE51-9942EE5AE206}">
      <dgm:prSet/>
      <dgm:spPr/>
      <dgm:t>
        <a:bodyPr/>
        <a:lstStyle/>
        <a:p>
          <a:endParaRPr lang="en-US"/>
        </a:p>
      </dgm:t>
    </dgm:pt>
    <dgm:pt modelId="{C27ADF68-219F-40C6-8AF2-EEC9ACC9CD63}" type="sibTrans" cxnId="{90F32AF0-1407-4EBD-AE51-9942EE5AE206}">
      <dgm:prSet/>
      <dgm:spPr/>
      <dgm:t>
        <a:bodyPr/>
        <a:lstStyle/>
        <a:p>
          <a:endParaRPr lang="en-US"/>
        </a:p>
      </dgm:t>
    </dgm:pt>
    <dgm:pt modelId="{88A2F905-A48B-44BA-9C3D-0D965F061760}">
      <dgm:prSet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en-US" dirty="0"/>
            <a:t>As the Owner or  CEO, What Do You Want?</a:t>
          </a:r>
        </a:p>
      </dgm:t>
    </dgm:pt>
    <dgm:pt modelId="{44C34C33-4EF8-4D01-A6E7-75994E007478}" type="parTrans" cxnId="{20FBE1B2-2046-4078-A970-071729857661}">
      <dgm:prSet/>
      <dgm:spPr/>
      <dgm:t>
        <a:bodyPr/>
        <a:lstStyle/>
        <a:p>
          <a:endParaRPr lang="en-US"/>
        </a:p>
      </dgm:t>
    </dgm:pt>
    <dgm:pt modelId="{3B10E17F-940E-4D48-BB2F-B9CC131A8D74}" type="sibTrans" cxnId="{20FBE1B2-2046-4078-A970-071729857661}">
      <dgm:prSet/>
      <dgm:spPr/>
      <dgm:t>
        <a:bodyPr/>
        <a:lstStyle/>
        <a:p>
          <a:endParaRPr lang="en-US"/>
        </a:p>
      </dgm:t>
    </dgm:pt>
    <dgm:pt modelId="{C2674155-AE8F-4CF8-9CC5-A1B82A5157E4}" type="pres">
      <dgm:prSet presAssocID="{1A41F5BF-9956-40AB-B8C1-13C79D276D7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BB7C28-6510-4A48-93A0-01B3D16BEF6F}" type="pres">
      <dgm:prSet presAssocID="{4B765E6A-6BDB-4615-9D1D-688948D049AE}" presName="compNode" presStyleCnt="0"/>
      <dgm:spPr/>
    </dgm:pt>
    <dgm:pt modelId="{FEE83A82-742B-43A1-9C8B-038CFB6215A6}" type="pres">
      <dgm:prSet presAssocID="{4B765E6A-6BDB-4615-9D1D-688948D049AE}" presName="bgRect" presStyleLbl="bgShp" presStyleIdx="0" presStyleCnt="4"/>
      <dgm:spPr>
        <a:noFill/>
      </dgm:spPr>
    </dgm:pt>
    <dgm:pt modelId="{2B90A3A8-C094-41BD-99F1-22EFA2F550EF}" type="pres">
      <dgm:prSet presAssocID="{4B765E6A-6BDB-4615-9D1D-688948D049AE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A4112CB9-D863-416B-BB4F-95A544D35756}" type="pres">
      <dgm:prSet presAssocID="{4B765E6A-6BDB-4615-9D1D-688948D049AE}" presName="spaceRect" presStyleCnt="0"/>
      <dgm:spPr/>
    </dgm:pt>
    <dgm:pt modelId="{B871114D-FD73-4D36-B1A2-3D28D8B17437}" type="pres">
      <dgm:prSet presAssocID="{4B765E6A-6BDB-4615-9D1D-688948D049AE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72F9607-695B-46D1-BC75-10421B07C81F}" type="pres">
      <dgm:prSet presAssocID="{795447CE-0953-4A35-974F-D32F6F909FA1}" presName="sibTrans" presStyleCnt="0"/>
      <dgm:spPr/>
    </dgm:pt>
    <dgm:pt modelId="{B478FBB1-7080-4CE9-AA10-59CB850C5FA7}" type="pres">
      <dgm:prSet presAssocID="{63E260A1-A514-428C-8D8C-BCCECCF99844}" presName="compNode" presStyleCnt="0"/>
      <dgm:spPr/>
    </dgm:pt>
    <dgm:pt modelId="{E5509C79-1024-4E66-9187-125AD3872855}" type="pres">
      <dgm:prSet presAssocID="{63E260A1-A514-428C-8D8C-BCCECCF99844}" presName="bgRect" presStyleLbl="bgShp" presStyleIdx="1" presStyleCnt="4"/>
      <dgm:spPr>
        <a:noFill/>
      </dgm:spPr>
    </dgm:pt>
    <dgm:pt modelId="{788D8DBD-7782-43B1-98DF-79767D330A7D}" type="pres">
      <dgm:prSet presAssocID="{63E260A1-A514-428C-8D8C-BCCECCF99844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44B4F10A-DC67-4D07-94A9-2733627034CD}" type="pres">
      <dgm:prSet presAssocID="{63E260A1-A514-428C-8D8C-BCCECCF99844}" presName="spaceRect" presStyleCnt="0"/>
      <dgm:spPr/>
    </dgm:pt>
    <dgm:pt modelId="{69F38956-3C6C-4A2A-AD9A-F306F446E0FB}" type="pres">
      <dgm:prSet presAssocID="{63E260A1-A514-428C-8D8C-BCCECCF99844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6409DD8-A875-46DB-992B-A939B8B11346}" type="pres">
      <dgm:prSet presAssocID="{C3A3007B-5A0C-487D-BC90-27B0DF8FC28E}" presName="sibTrans" presStyleCnt="0"/>
      <dgm:spPr/>
    </dgm:pt>
    <dgm:pt modelId="{23DFFC80-83CD-444F-A38B-3D77E4F65D17}" type="pres">
      <dgm:prSet presAssocID="{DA169F25-CC5F-4187-8E0A-44946252F575}" presName="compNode" presStyleCnt="0"/>
      <dgm:spPr/>
    </dgm:pt>
    <dgm:pt modelId="{2467323A-9DFF-47F0-B05C-257391DBD81F}" type="pres">
      <dgm:prSet presAssocID="{DA169F25-CC5F-4187-8E0A-44946252F575}" presName="bgRect" presStyleLbl="bgShp" presStyleIdx="2" presStyleCnt="4"/>
      <dgm:spPr>
        <a:noFill/>
      </dgm:spPr>
    </dgm:pt>
    <dgm:pt modelId="{72B3C3FD-3D08-4142-8E3E-E49758828F4A}" type="pres">
      <dgm:prSet presAssocID="{DA169F25-CC5F-4187-8E0A-44946252F575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3EDDF9A-C8D7-4669-BB82-B72ECE5BBF88}" type="pres">
      <dgm:prSet presAssocID="{DA169F25-CC5F-4187-8E0A-44946252F575}" presName="spaceRect" presStyleCnt="0"/>
      <dgm:spPr/>
    </dgm:pt>
    <dgm:pt modelId="{4EB6F1F5-CFD4-4B3D-A2DE-C728820CA977}" type="pres">
      <dgm:prSet presAssocID="{DA169F25-CC5F-4187-8E0A-44946252F575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90926F5-3611-4BC3-A6F9-E095E22035E2}" type="pres">
      <dgm:prSet presAssocID="{C27ADF68-219F-40C6-8AF2-EEC9ACC9CD63}" presName="sibTrans" presStyleCnt="0"/>
      <dgm:spPr/>
    </dgm:pt>
    <dgm:pt modelId="{7ECD0D1D-ACC8-4625-B9D3-E5C3D5C79AA6}" type="pres">
      <dgm:prSet presAssocID="{88A2F905-A48B-44BA-9C3D-0D965F061760}" presName="compNode" presStyleCnt="0"/>
      <dgm:spPr/>
    </dgm:pt>
    <dgm:pt modelId="{B4303114-53D3-4E0E-BA75-21466855F5FF}" type="pres">
      <dgm:prSet presAssocID="{88A2F905-A48B-44BA-9C3D-0D965F061760}" presName="bgRect" presStyleLbl="bgShp" presStyleIdx="3" presStyleCnt="4"/>
      <dgm:spPr>
        <a:noFill/>
      </dgm:spPr>
    </dgm:pt>
    <dgm:pt modelId="{819B523A-29F7-477D-A37F-24EF32E759BC}" type="pres">
      <dgm:prSet presAssocID="{88A2F905-A48B-44BA-9C3D-0D965F061760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4AB8E14A-7069-4C3B-868A-6AF29CDD7915}" type="pres">
      <dgm:prSet presAssocID="{88A2F905-A48B-44BA-9C3D-0D965F061760}" presName="spaceRect" presStyleCnt="0"/>
      <dgm:spPr/>
    </dgm:pt>
    <dgm:pt modelId="{31537A80-AC50-4959-9C04-5D5CE7A9FCB8}" type="pres">
      <dgm:prSet presAssocID="{88A2F905-A48B-44BA-9C3D-0D965F061760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9CC3DBDA-CD00-4A0D-992E-0E9017A239F8}" type="presOf" srcId="{4B765E6A-6BDB-4615-9D1D-688948D049AE}" destId="{B871114D-FD73-4D36-B1A2-3D28D8B17437}" srcOrd="0" destOrd="0" presId="urn:microsoft.com/office/officeart/2018/2/layout/IconVerticalSolidList"/>
    <dgm:cxn modelId="{20FBE1B2-2046-4078-A970-071729857661}" srcId="{1A41F5BF-9956-40AB-B8C1-13C79D276D7F}" destId="{88A2F905-A48B-44BA-9C3D-0D965F061760}" srcOrd="3" destOrd="0" parTransId="{44C34C33-4EF8-4D01-A6E7-75994E007478}" sibTransId="{3B10E17F-940E-4D48-BB2F-B9CC131A8D74}"/>
    <dgm:cxn modelId="{68239EF8-945E-4449-A612-161BD95318E0}" type="presOf" srcId="{63E260A1-A514-428C-8D8C-BCCECCF99844}" destId="{69F38956-3C6C-4A2A-AD9A-F306F446E0FB}" srcOrd="0" destOrd="0" presId="urn:microsoft.com/office/officeart/2018/2/layout/IconVerticalSolidList"/>
    <dgm:cxn modelId="{4C22138C-5C90-4FB5-BD5F-BE299930AFA2}" type="presOf" srcId="{88A2F905-A48B-44BA-9C3D-0D965F061760}" destId="{31537A80-AC50-4959-9C04-5D5CE7A9FCB8}" srcOrd="0" destOrd="0" presId="urn:microsoft.com/office/officeart/2018/2/layout/IconVerticalSolidList"/>
    <dgm:cxn modelId="{90F32AF0-1407-4EBD-AE51-9942EE5AE206}" srcId="{1A41F5BF-9956-40AB-B8C1-13C79D276D7F}" destId="{DA169F25-CC5F-4187-8E0A-44946252F575}" srcOrd="2" destOrd="0" parTransId="{07CE7368-9F38-48FC-AD51-E85A8EDBDB8D}" sibTransId="{C27ADF68-219F-40C6-8AF2-EEC9ACC9CD63}"/>
    <dgm:cxn modelId="{B5246494-76B5-4CED-AADE-4FA36EE39D2A}" srcId="{1A41F5BF-9956-40AB-B8C1-13C79D276D7F}" destId="{63E260A1-A514-428C-8D8C-BCCECCF99844}" srcOrd="1" destOrd="0" parTransId="{24E6C1C4-2EC9-40E3-9D08-EF9872D442F0}" sibTransId="{C3A3007B-5A0C-487D-BC90-27B0DF8FC28E}"/>
    <dgm:cxn modelId="{34253008-C8F3-444D-9401-327156E1E58E}" type="presOf" srcId="{DA169F25-CC5F-4187-8E0A-44946252F575}" destId="{4EB6F1F5-CFD4-4B3D-A2DE-C728820CA977}" srcOrd="0" destOrd="0" presId="urn:microsoft.com/office/officeart/2018/2/layout/IconVerticalSolidList"/>
    <dgm:cxn modelId="{9C36D523-1104-433B-85B1-5DF882D76407}" srcId="{1A41F5BF-9956-40AB-B8C1-13C79D276D7F}" destId="{4B765E6A-6BDB-4615-9D1D-688948D049AE}" srcOrd="0" destOrd="0" parTransId="{38B3D270-2978-4940-929D-AD3D8D932C9D}" sibTransId="{795447CE-0953-4A35-974F-D32F6F909FA1}"/>
    <dgm:cxn modelId="{FC4EA9EA-02E9-4BC2-A0EC-ACE4695882B6}" type="presOf" srcId="{1A41F5BF-9956-40AB-B8C1-13C79D276D7F}" destId="{C2674155-AE8F-4CF8-9CC5-A1B82A5157E4}" srcOrd="0" destOrd="0" presId="urn:microsoft.com/office/officeart/2018/2/layout/IconVerticalSolidList"/>
    <dgm:cxn modelId="{8013FAC2-140F-4EED-A1BD-60C31982A826}" type="presParOf" srcId="{C2674155-AE8F-4CF8-9CC5-A1B82A5157E4}" destId="{8FBB7C28-6510-4A48-93A0-01B3D16BEF6F}" srcOrd="0" destOrd="0" presId="urn:microsoft.com/office/officeart/2018/2/layout/IconVerticalSolidList"/>
    <dgm:cxn modelId="{D6FEC645-F60B-4015-AC42-2C8935A52259}" type="presParOf" srcId="{8FBB7C28-6510-4A48-93A0-01B3D16BEF6F}" destId="{FEE83A82-742B-43A1-9C8B-038CFB6215A6}" srcOrd="0" destOrd="0" presId="urn:microsoft.com/office/officeart/2018/2/layout/IconVerticalSolidList"/>
    <dgm:cxn modelId="{41A95585-0999-431E-9C86-2CA1F5D92758}" type="presParOf" srcId="{8FBB7C28-6510-4A48-93A0-01B3D16BEF6F}" destId="{2B90A3A8-C094-41BD-99F1-22EFA2F550EF}" srcOrd="1" destOrd="0" presId="urn:microsoft.com/office/officeart/2018/2/layout/IconVerticalSolidList"/>
    <dgm:cxn modelId="{2DBE4E79-1FB8-4354-A359-1050E1CD0CF2}" type="presParOf" srcId="{8FBB7C28-6510-4A48-93A0-01B3D16BEF6F}" destId="{A4112CB9-D863-416B-BB4F-95A544D35756}" srcOrd="2" destOrd="0" presId="urn:microsoft.com/office/officeart/2018/2/layout/IconVerticalSolidList"/>
    <dgm:cxn modelId="{10FD98D2-75CC-4169-B878-07CA9B2EEF52}" type="presParOf" srcId="{8FBB7C28-6510-4A48-93A0-01B3D16BEF6F}" destId="{B871114D-FD73-4D36-B1A2-3D28D8B17437}" srcOrd="3" destOrd="0" presId="urn:microsoft.com/office/officeart/2018/2/layout/IconVerticalSolidList"/>
    <dgm:cxn modelId="{23E5506E-A958-46D9-8A59-B0B90B83E46B}" type="presParOf" srcId="{C2674155-AE8F-4CF8-9CC5-A1B82A5157E4}" destId="{A72F9607-695B-46D1-BC75-10421B07C81F}" srcOrd="1" destOrd="0" presId="urn:microsoft.com/office/officeart/2018/2/layout/IconVerticalSolidList"/>
    <dgm:cxn modelId="{966478B9-6B8C-49E2-9F8C-9B10F592D35A}" type="presParOf" srcId="{C2674155-AE8F-4CF8-9CC5-A1B82A5157E4}" destId="{B478FBB1-7080-4CE9-AA10-59CB850C5FA7}" srcOrd="2" destOrd="0" presId="urn:microsoft.com/office/officeart/2018/2/layout/IconVerticalSolidList"/>
    <dgm:cxn modelId="{2374B6F1-3B10-4620-8F16-FCA514B88290}" type="presParOf" srcId="{B478FBB1-7080-4CE9-AA10-59CB850C5FA7}" destId="{E5509C79-1024-4E66-9187-125AD3872855}" srcOrd="0" destOrd="0" presId="urn:microsoft.com/office/officeart/2018/2/layout/IconVerticalSolidList"/>
    <dgm:cxn modelId="{1DF4CB00-C084-4165-93A7-2F5AEFBC60B0}" type="presParOf" srcId="{B478FBB1-7080-4CE9-AA10-59CB850C5FA7}" destId="{788D8DBD-7782-43B1-98DF-79767D330A7D}" srcOrd="1" destOrd="0" presId="urn:microsoft.com/office/officeart/2018/2/layout/IconVerticalSolidList"/>
    <dgm:cxn modelId="{3C05471D-F0A4-42D3-85D9-F83B1E0BC90A}" type="presParOf" srcId="{B478FBB1-7080-4CE9-AA10-59CB850C5FA7}" destId="{44B4F10A-DC67-4D07-94A9-2733627034CD}" srcOrd="2" destOrd="0" presId="urn:microsoft.com/office/officeart/2018/2/layout/IconVerticalSolidList"/>
    <dgm:cxn modelId="{E165EFDC-88E8-4D98-A139-57F3715CF0AA}" type="presParOf" srcId="{B478FBB1-7080-4CE9-AA10-59CB850C5FA7}" destId="{69F38956-3C6C-4A2A-AD9A-F306F446E0FB}" srcOrd="3" destOrd="0" presId="urn:microsoft.com/office/officeart/2018/2/layout/IconVerticalSolidList"/>
    <dgm:cxn modelId="{D10C0608-89FF-4916-97BC-8FE0CC624D07}" type="presParOf" srcId="{C2674155-AE8F-4CF8-9CC5-A1B82A5157E4}" destId="{B6409DD8-A875-46DB-992B-A939B8B11346}" srcOrd="3" destOrd="0" presId="urn:microsoft.com/office/officeart/2018/2/layout/IconVerticalSolidList"/>
    <dgm:cxn modelId="{E5FD7700-EB06-45D5-9C83-23D954D31BEF}" type="presParOf" srcId="{C2674155-AE8F-4CF8-9CC5-A1B82A5157E4}" destId="{23DFFC80-83CD-444F-A38B-3D77E4F65D17}" srcOrd="4" destOrd="0" presId="urn:microsoft.com/office/officeart/2018/2/layout/IconVerticalSolidList"/>
    <dgm:cxn modelId="{21307A7B-7AFA-4118-BCB8-25573CED86C3}" type="presParOf" srcId="{23DFFC80-83CD-444F-A38B-3D77E4F65D17}" destId="{2467323A-9DFF-47F0-B05C-257391DBD81F}" srcOrd="0" destOrd="0" presId="urn:microsoft.com/office/officeart/2018/2/layout/IconVerticalSolidList"/>
    <dgm:cxn modelId="{2C1868C3-0ECE-462E-AB72-46842B875FAB}" type="presParOf" srcId="{23DFFC80-83CD-444F-A38B-3D77E4F65D17}" destId="{72B3C3FD-3D08-4142-8E3E-E49758828F4A}" srcOrd="1" destOrd="0" presId="urn:microsoft.com/office/officeart/2018/2/layout/IconVerticalSolidList"/>
    <dgm:cxn modelId="{3B5DB259-946A-4DFC-B5F4-F1C441875D89}" type="presParOf" srcId="{23DFFC80-83CD-444F-A38B-3D77E4F65D17}" destId="{73EDDF9A-C8D7-4669-BB82-B72ECE5BBF88}" srcOrd="2" destOrd="0" presId="urn:microsoft.com/office/officeart/2018/2/layout/IconVerticalSolidList"/>
    <dgm:cxn modelId="{808BD059-A83D-42F6-B06D-2C36C70F794E}" type="presParOf" srcId="{23DFFC80-83CD-444F-A38B-3D77E4F65D17}" destId="{4EB6F1F5-CFD4-4B3D-A2DE-C728820CA977}" srcOrd="3" destOrd="0" presId="urn:microsoft.com/office/officeart/2018/2/layout/IconVerticalSolidList"/>
    <dgm:cxn modelId="{886BC1AC-83E2-4173-9A3C-BB287C46C7F2}" type="presParOf" srcId="{C2674155-AE8F-4CF8-9CC5-A1B82A5157E4}" destId="{B90926F5-3611-4BC3-A6F9-E095E22035E2}" srcOrd="5" destOrd="0" presId="urn:microsoft.com/office/officeart/2018/2/layout/IconVerticalSolidList"/>
    <dgm:cxn modelId="{C6369DB5-955F-49EE-8401-4B746FA839B0}" type="presParOf" srcId="{C2674155-AE8F-4CF8-9CC5-A1B82A5157E4}" destId="{7ECD0D1D-ACC8-4625-B9D3-E5C3D5C79AA6}" srcOrd="6" destOrd="0" presId="urn:microsoft.com/office/officeart/2018/2/layout/IconVerticalSolidList"/>
    <dgm:cxn modelId="{2BDA8E7B-10E4-4BE9-ADD6-7C4D3A493B7E}" type="presParOf" srcId="{7ECD0D1D-ACC8-4625-B9D3-E5C3D5C79AA6}" destId="{B4303114-53D3-4E0E-BA75-21466855F5FF}" srcOrd="0" destOrd="0" presId="urn:microsoft.com/office/officeart/2018/2/layout/IconVerticalSolidList"/>
    <dgm:cxn modelId="{C976D272-D18D-4198-BF7B-3DCCFDBB7320}" type="presParOf" srcId="{7ECD0D1D-ACC8-4625-B9D3-E5C3D5C79AA6}" destId="{819B523A-29F7-477D-A37F-24EF32E759BC}" srcOrd="1" destOrd="0" presId="urn:microsoft.com/office/officeart/2018/2/layout/IconVerticalSolidList"/>
    <dgm:cxn modelId="{4396CE17-7D3C-4074-AD5F-EAC4BBF65C93}" type="presParOf" srcId="{7ECD0D1D-ACC8-4625-B9D3-E5C3D5C79AA6}" destId="{4AB8E14A-7069-4C3B-868A-6AF29CDD7915}" srcOrd="2" destOrd="0" presId="urn:microsoft.com/office/officeart/2018/2/layout/IconVerticalSolidList"/>
    <dgm:cxn modelId="{436D19E7-B491-47F0-8F10-A46307F92158}" type="presParOf" srcId="{7ECD0D1D-ACC8-4625-B9D3-E5C3D5C79AA6}" destId="{31537A80-AC50-4959-9C04-5D5CE7A9FCB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5564A5-E900-461B-972E-AA257E8C1A77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41D803C-754D-4EE0-BDF8-1FB9FE3BECC3}">
      <dgm:prSet/>
      <dgm:spPr/>
      <dgm:t>
        <a:bodyPr/>
        <a:lstStyle/>
        <a:p>
          <a:r>
            <a:rPr lang="en-US" b="1" dirty="0"/>
            <a:t>Property and Casualty (General Liability)</a:t>
          </a:r>
        </a:p>
      </dgm:t>
    </dgm:pt>
    <dgm:pt modelId="{FE096459-0AA7-4E52-B0D8-7172BE8127BC}" type="parTrans" cxnId="{B474C559-4AF4-47C0-BD92-1C5A89209AFF}">
      <dgm:prSet/>
      <dgm:spPr/>
      <dgm:t>
        <a:bodyPr/>
        <a:lstStyle/>
        <a:p>
          <a:endParaRPr lang="en-US"/>
        </a:p>
      </dgm:t>
    </dgm:pt>
    <dgm:pt modelId="{D14A044E-AC3F-4F2B-8CA2-FF8F995860E2}" type="sibTrans" cxnId="{B474C559-4AF4-47C0-BD92-1C5A89209AFF}">
      <dgm:prSet/>
      <dgm:spPr/>
      <dgm:t>
        <a:bodyPr/>
        <a:lstStyle/>
        <a:p>
          <a:endParaRPr lang="en-US"/>
        </a:p>
      </dgm:t>
    </dgm:pt>
    <dgm:pt modelId="{1BE58ED0-6D14-4B0A-B4AC-4104B6F4629C}">
      <dgm:prSet/>
      <dgm:spPr/>
      <dgm:t>
        <a:bodyPr/>
        <a:lstStyle/>
        <a:p>
          <a:r>
            <a:rPr lang="en-US" b="1" dirty="0"/>
            <a:t>Professional Liability</a:t>
          </a:r>
        </a:p>
      </dgm:t>
    </dgm:pt>
    <dgm:pt modelId="{8583631F-A68B-449A-A5B6-B57487429ED2}" type="parTrans" cxnId="{13231CFA-F361-47F6-B865-1B44737C9993}">
      <dgm:prSet/>
      <dgm:spPr/>
      <dgm:t>
        <a:bodyPr/>
        <a:lstStyle/>
        <a:p>
          <a:endParaRPr lang="en-US"/>
        </a:p>
      </dgm:t>
    </dgm:pt>
    <dgm:pt modelId="{A1243E05-DD34-41A0-B845-A4DB2B0377C9}" type="sibTrans" cxnId="{13231CFA-F361-47F6-B865-1B44737C9993}">
      <dgm:prSet/>
      <dgm:spPr/>
      <dgm:t>
        <a:bodyPr/>
        <a:lstStyle/>
        <a:p>
          <a:endParaRPr lang="en-US"/>
        </a:p>
      </dgm:t>
    </dgm:pt>
    <dgm:pt modelId="{9E2F6E2F-71CA-4A21-A8DD-D54556D9154B}">
      <dgm:prSet/>
      <dgm:spPr/>
      <dgm:t>
        <a:bodyPr/>
        <a:lstStyle/>
        <a:p>
          <a:r>
            <a:rPr lang="en-US" b="1" dirty="0"/>
            <a:t>Business Disruption</a:t>
          </a:r>
        </a:p>
      </dgm:t>
    </dgm:pt>
    <dgm:pt modelId="{3FBBD8AB-167E-4350-AD17-69C17856DEDB}" type="parTrans" cxnId="{05882F04-D5F3-43FE-A73C-6D57BA33E728}">
      <dgm:prSet/>
      <dgm:spPr/>
      <dgm:t>
        <a:bodyPr/>
        <a:lstStyle/>
        <a:p>
          <a:endParaRPr lang="en-US"/>
        </a:p>
      </dgm:t>
    </dgm:pt>
    <dgm:pt modelId="{FDC023B3-F535-4F48-8E6D-860E2AAB1DD6}" type="sibTrans" cxnId="{05882F04-D5F3-43FE-A73C-6D57BA33E728}">
      <dgm:prSet/>
      <dgm:spPr/>
      <dgm:t>
        <a:bodyPr/>
        <a:lstStyle/>
        <a:p>
          <a:endParaRPr lang="en-US"/>
        </a:p>
      </dgm:t>
    </dgm:pt>
    <dgm:pt modelId="{C1C3ADE8-358F-4036-B8E7-E9E297BE4800}">
      <dgm:prSet/>
      <dgm:spPr/>
      <dgm:t>
        <a:bodyPr/>
        <a:lstStyle/>
        <a:p>
          <a:r>
            <a:rPr lang="en-US" b="1" dirty="0"/>
            <a:t>Employment Practices</a:t>
          </a:r>
        </a:p>
      </dgm:t>
    </dgm:pt>
    <dgm:pt modelId="{C97FB547-DC52-49B9-AB30-91A9378DFF10}" type="parTrans" cxnId="{0F2C47F7-FE8F-44C1-9378-4CEBE724ED35}">
      <dgm:prSet/>
      <dgm:spPr/>
      <dgm:t>
        <a:bodyPr/>
        <a:lstStyle/>
        <a:p>
          <a:endParaRPr lang="en-US"/>
        </a:p>
      </dgm:t>
    </dgm:pt>
    <dgm:pt modelId="{F7355BAD-82B8-44FC-B787-26139192A957}" type="sibTrans" cxnId="{0F2C47F7-FE8F-44C1-9378-4CEBE724ED35}">
      <dgm:prSet/>
      <dgm:spPr/>
      <dgm:t>
        <a:bodyPr/>
        <a:lstStyle/>
        <a:p>
          <a:endParaRPr lang="en-US"/>
        </a:p>
      </dgm:t>
    </dgm:pt>
    <dgm:pt modelId="{13DC17BF-F2AB-42AB-8F07-C67AC1CFD338}" type="pres">
      <dgm:prSet presAssocID="{2D5564A5-E900-461B-972E-AA257E8C1A7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89CE09F-2B94-4DA8-8F8B-EFC75646CCE7}" type="pres">
      <dgm:prSet presAssocID="{841D803C-754D-4EE0-BDF8-1FB9FE3BECC3}" presName="thickLine" presStyleLbl="alignNode1" presStyleIdx="0" presStyleCnt="4"/>
      <dgm:spPr/>
    </dgm:pt>
    <dgm:pt modelId="{1CFF3E2F-7F19-4F39-8F70-3F59BB25AD3A}" type="pres">
      <dgm:prSet presAssocID="{841D803C-754D-4EE0-BDF8-1FB9FE3BECC3}" presName="horz1" presStyleCnt="0"/>
      <dgm:spPr/>
    </dgm:pt>
    <dgm:pt modelId="{AEDE2BBB-68F9-4A38-88DB-CFC008918BA6}" type="pres">
      <dgm:prSet presAssocID="{841D803C-754D-4EE0-BDF8-1FB9FE3BECC3}" presName="tx1" presStyleLbl="revTx" presStyleIdx="0" presStyleCnt="4"/>
      <dgm:spPr/>
      <dgm:t>
        <a:bodyPr/>
        <a:lstStyle/>
        <a:p>
          <a:endParaRPr lang="en-US"/>
        </a:p>
      </dgm:t>
    </dgm:pt>
    <dgm:pt modelId="{5A9ABCF3-623E-49FB-A8D2-6063C5C05C7C}" type="pres">
      <dgm:prSet presAssocID="{841D803C-754D-4EE0-BDF8-1FB9FE3BECC3}" presName="vert1" presStyleCnt="0"/>
      <dgm:spPr/>
    </dgm:pt>
    <dgm:pt modelId="{4074FD4D-A5EF-410E-B1F5-5B3C938199A4}" type="pres">
      <dgm:prSet presAssocID="{1BE58ED0-6D14-4B0A-B4AC-4104B6F4629C}" presName="thickLine" presStyleLbl="alignNode1" presStyleIdx="1" presStyleCnt="4"/>
      <dgm:spPr/>
    </dgm:pt>
    <dgm:pt modelId="{1A9C257C-1D09-44A2-87E6-F2B77512692A}" type="pres">
      <dgm:prSet presAssocID="{1BE58ED0-6D14-4B0A-B4AC-4104B6F4629C}" presName="horz1" presStyleCnt="0"/>
      <dgm:spPr/>
    </dgm:pt>
    <dgm:pt modelId="{8B388AC2-1196-493F-8877-F9BF23E507F3}" type="pres">
      <dgm:prSet presAssocID="{1BE58ED0-6D14-4B0A-B4AC-4104B6F4629C}" presName="tx1" presStyleLbl="revTx" presStyleIdx="1" presStyleCnt="4"/>
      <dgm:spPr/>
      <dgm:t>
        <a:bodyPr/>
        <a:lstStyle/>
        <a:p>
          <a:endParaRPr lang="en-US"/>
        </a:p>
      </dgm:t>
    </dgm:pt>
    <dgm:pt modelId="{461B1277-327F-425F-8A17-1CB97753DF21}" type="pres">
      <dgm:prSet presAssocID="{1BE58ED0-6D14-4B0A-B4AC-4104B6F4629C}" presName="vert1" presStyleCnt="0"/>
      <dgm:spPr/>
    </dgm:pt>
    <dgm:pt modelId="{86A2BC90-C0AF-4AF9-9C84-D9A68A9D85B2}" type="pres">
      <dgm:prSet presAssocID="{9E2F6E2F-71CA-4A21-A8DD-D54556D9154B}" presName="thickLine" presStyleLbl="alignNode1" presStyleIdx="2" presStyleCnt="4"/>
      <dgm:spPr/>
    </dgm:pt>
    <dgm:pt modelId="{CBF52F9E-14E9-44AD-BFB7-F9EAB39E6D8C}" type="pres">
      <dgm:prSet presAssocID="{9E2F6E2F-71CA-4A21-A8DD-D54556D9154B}" presName="horz1" presStyleCnt="0"/>
      <dgm:spPr/>
    </dgm:pt>
    <dgm:pt modelId="{73E18735-D8A4-45E8-88B0-DFD70C274322}" type="pres">
      <dgm:prSet presAssocID="{9E2F6E2F-71CA-4A21-A8DD-D54556D9154B}" presName="tx1" presStyleLbl="revTx" presStyleIdx="2" presStyleCnt="4"/>
      <dgm:spPr/>
      <dgm:t>
        <a:bodyPr/>
        <a:lstStyle/>
        <a:p>
          <a:endParaRPr lang="en-US"/>
        </a:p>
      </dgm:t>
    </dgm:pt>
    <dgm:pt modelId="{1D1ED317-B51A-4D5C-B207-5E7679763D65}" type="pres">
      <dgm:prSet presAssocID="{9E2F6E2F-71CA-4A21-A8DD-D54556D9154B}" presName="vert1" presStyleCnt="0"/>
      <dgm:spPr/>
    </dgm:pt>
    <dgm:pt modelId="{D549A0B6-42A0-46EE-B27D-AF37C730BA72}" type="pres">
      <dgm:prSet presAssocID="{C1C3ADE8-358F-4036-B8E7-E9E297BE4800}" presName="thickLine" presStyleLbl="alignNode1" presStyleIdx="3" presStyleCnt="4"/>
      <dgm:spPr/>
    </dgm:pt>
    <dgm:pt modelId="{A378F94D-98B6-419A-9E8F-A89DBF7AB2D5}" type="pres">
      <dgm:prSet presAssocID="{C1C3ADE8-358F-4036-B8E7-E9E297BE4800}" presName="horz1" presStyleCnt="0"/>
      <dgm:spPr/>
    </dgm:pt>
    <dgm:pt modelId="{056FB3A1-BD3C-435E-B7DC-A0B1ED0EEF03}" type="pres">
      <dgm:prSet presAssocID="{C1C3ADE8-358F-4036-B8E7-E9E297BE4800}" presName="tx1" presStyleLbl="revTx" presStyleIdx="3" presStyleCnt="4"/>
      <dgm:spPr/>
      <dgm:t>
        <a:bodyPr/>
        <a:lstStyle/>
        <a:p>
          <a:endParaRPr lang="en-US"/>
        </a:p>
      </dgm:t>
    </dgm:pt>
    <dgm:pt modelId="{03909656-5C2F-4388-AEFA-F11E594A36E5}" type="pres">
      <dgm:prSet presAssocID="{C1C3ADE8-358F-4036-B8E7-E9E297BE4800}" presName="vert1" presStyleCnt="0"/>
      <dgm:spPr/>
    </dgm:pt>
  </dgm:ptLst>
  <dgm:cxnLst>
    <dgm:cxn modelId="{0362D365-7AD4-4F3A-85AD-D8223B95764F}" type="presOf" srcId="{1BE58ED0-6D14-4B0A-B4AC-4104B6F4629C}" destId="{8B388AC2-1196-493F-8877-F9BF23E507F3}" srcOrd="0" destOrd="0" presId="urn:microsoft.com/office/officeart/2008/layout/LinedList"/>
    <dgm:cxn modelId="{B474C559-4AF4-47C0-BD92-1C5A89209AFF}" srcId="{2D5564A5-E900-461B-972E-AA257E8C1A77}" destId="{841D803C-754D-4EE0-BDF8-1FB9FE3BECC3}" srcOrd="0" destOrd="0" parTransId="{FE096459-0AA7-4E52-B0D8-7172BE8127BC}" sibTransId="{D14A044E-AC3F-4F2B-8CA2-FF8F995860E2}"/>
    <dgm:cxn modelId="{13231CFA-F361-47F6-B865-1B44737C9993}" srcId="{2D5564A5-E900-461B-972E-AA257E8C1A77}" destId="{1BE58ED0-6D14-4B0A-B4AC-4104B6F4629C}" srcOrd="1" destOrd="0" parTransId="{8583631F-A68B-449A-A5B6-B57487429ED2}" sibTransId="{A1243E05-DD34-41A0-B845-A4DB2B0377C9}"/>
    <dgm:cxn modelId="{B3910067-A303-4654-8868-5516C60F76F6}" type="presOf" srcId="{9E2F6E2F-71CA-4A21-A8DD-D54556D9154B}" destId="{73E18735-D8A4-45E8-88B0-DFD70C274322}" srcOrd="0" destOrd="0" presId="urn:microsoft.com/office/officeart/2008/layout/LinedList"/>
    <dgm:cxn modelId="{05882F04-D5F3-43FE-A73C-6D57BA33E728}" srcId="{2D5564A5-E900-461B-972E-AA257E8C1A77}" destId="{9E2F6E2F-71CA-4A21-A8DD-D54556D9154B}" srcOrd="2" destOrd="0" parTransId="{3FBBD8AB-167E-4350-AD17-69C17856DEDB}" sibTransId="{FDC023B3-F535-4F48-8E6D-860E2AAB1DD6}"/>
    <dgm:cxn modelId="{0D3E81E7-64AA-4A9F-9734-98E7A7F4ED3E}" type="presOf" srcId="{C1C3ADE8-358F-4036-B8E7-E9E297BE4800}" destId="{056FB3A1-BD3C-435E-B7DC-A0B1ED0EEF03}" srcOrd="0" destOrd="0" presId="urn:microsoft.com/office/officeart/2008/layout/LinedList"/>
    <dgm:cxn modelId="{0F2C47F7-FE8F-44C1-9378-4CEBE724ED35}" srcId="{2D5564A5-E900-461B-972E-AA257E8C1A77}" destId="{C1C3ADE8-358F-4036-B8E7-E9E297BE4800}" srcOrd="3" destOrd="0" parTransId="{C97FB547-DC52-49B9-AB30-91A9378DFF10}" sibTransId="{F7355BAD-82B8-44FC-B787-26139192A957}"/>
    <dgm:cxn modelId="{AE8D6FB4-B72B-4044-BDBD-2841644D6829}" type="presOf" srcId="{2D5564A5-E900-461B-972E-AA257E8C1A77}" destId="{13DC17BF-F2AB-42AB-8F07-C67AC1CFD338}" srcOrd="0" destOrd="0" presId="urn:microsoft.com/office/officeart/2008/layout/LinedList"/>
    <dgm:cxn modelId="{7BFB5FA9-6102-4852-8AF9-1987F05EFDF4}" type="presOf" srcId="{841D803C-754D-4EE0-BDF8-1FB9FE3BECC3}" destId="{AEDE2BBB-68F9-4A38-88DB-CFC008918BA6}" srcOrd="0" destOrd="0" presId="urn:microsoft.com/office/officeart/2008/layout/LinedList"/>
    <dgm:cxn modelId="{9B8DB72A-4BB4-452B-81A9-2A4A6FD152F0}" type="presParOf" srcId="{13DC17BF-F2AB-42AB-8F07-C67AC1CFD338}" destId="{289CE09F-2B94-4DA8-8F8B-EFC75646CCE7}" srcOrd="0" destOrd="0" presId="urn:microsoft.com/office/officeart/2008/layout/LinedList"/>
    <dgm:cxn modelId="{DF36DC2F-E8CD-4E7E-B701-931FEEA03892}" type="presParOf" srcId="{13DC17BF-F2AB-42AB-8F07-C67AC1CFD338}" destId="{1CFF3E2F-7F19-4F39-8F70-3F59BB25AD3A}" srcOrd="1" destOrd="0" presId="urn:microsoft.com/office/officeart/2008/layout/LinedList"/>
    <dgm:cxn modelId="{CD60DC67-473F-486B-B989-25222B224BB0}" type="presParOf" srcId="{1CFF3E2F-7F19-4F39-8F70-3F59BB25AD3A}" destId="{AEDE2BBB-68F9-4A38-88DB-CFC008918BA6}" srcOrd="0" destOrd="0" presId="urn:microsoft.com/office/officeart/2008/layout/LinedList"/>
    <dgm:cxn modelId="{5E394CED-91FC-4F6D-9B8B-35DD10589AC7}" type="presParOf" srcId="{1CFF3E2F-7F19-4F39-8F70-3F59BB25AD3A}" destId="{5A9ABCF3-623E-49FB-A8D2-6063C5C05C7C}" srcOrd="1" destOrd="0" presId="urn:microsoft.com/office/officeart/2008/layout/LinedList"/>
    <dgm:cxn modelId="{37DC8A62-14CF-4C6D-8555-B186C3C3659B}" type="presParOf" srcId="{13DC17BF-F2AB-42AB-8F07-C67AC1CFD338}" destId="{4074FD4D-A5EF-410E-B1F5-5B3C938199A4}" srcOrd="2" destOrd="0" presId="urn:microsoft.com/office/officeart/2008/layout/LinedList"/>
    <dgm:cxn modelId="{AFE6B85E-0E33-4371-9DA7-28C30C8ECDFE}" type="presParOf" srcId="{13DC17BF-F2AB-42AB-8F07-C67AC1CFD338}" destId="{1A9C257C-1D09-44A2-87E6-F2B77512692A}" srcOrd="3" destOrd="0" presId="urn:microsoft.com/office/officeart/2008/layout/LinedList"/>
    <dgm:cxn modelId="{2CA1261F-5A9C-48D5-B5C8-D9E2D148417F}" type="presParOf" srcId="{1A9C257C-1D09-44A2-87E6-F2B77512692A}" destId="{8B388AC2-1196-493F-8877-F9BF23E507F3}" srcOrd="0" destOrd="0" presId="urn:microsoft.com/office/officeart/2008/layout/LinedList"/>
    <dgm:cxn modelId="{F1D0F29F-56EC-45D4-B8D0-375B2C3C20A7}" type="presParOf" srcId="{1A9C257C-1D09-44A2-87E6-F2B77512692A}" destId="{461B1277-327F-425F-8A17-1CB97753DF21}" srcOrd="1" destOrd="0" presId="urn:microsoft.com/office/officeart/2008/layout/LinedList"/>
    <dgm:cxn modelId="{3B7D2AFB-EE07-4D8F-B49E-5E121604F0CB}" type="presParOf" srcId="{13DC17BF-F2AB-42AB-8F07-C67AC1CFD338}" destId="{86A2BC90-C0AF-4AF9-9C84-D9A68A9D85B2}" srcOrd="4" destOrd="0" presId="urn:microsoft.com/office/officeart/2008/layout/LinedList"/>
    <dgm:cxn modelId="{6C92C3ED-9CDA-4BC6-BCDC-FBD5700E8B41}" type="presParOf" srcId="{13DC17BF-F2AB-42AB-8F07-C67AC1CFD338}" destId="{CBF52F9E-14E9-44AD-BFB7-F9EAB39E6D8C}" srcOrd="5" destOrd="0" presId="urn:microsoft.com/office/officeart/2008/layout/LinedList"/>
    <dgm:cxn modelId="{60FEFEB9-0FE4-4965-A489-ECE86380604E}" type="presParOf" srcId="{CBF52F9E-14E9-44AD-BFB7-F9EAB39E6D8C}" destId="{73E18735-D8A4-45E8-88B0-DFD70C274322}" srcOrd="0" destOrd="0" presId="urn:microsoft.com/office/officeart/2008/layout/LinedList"/>
    <dgm:cxn modelId="{E33F33F6-7291-471A-AEF6-48434591D2F4}" type="presParOf" srcId="{CBF52F9E-14E9-44AD-BFB7-F9EAB39E6D8C}" destId="{1D1ED317-B51A-4D5C-B207-5E7679763D65}" srcOrd="1" destOrd="0" presId="urn:microsoft.com/office/officeart/2008/layout/LinedList"/>
    <dgm:cxn modelId="{A8BA07DC-5957-420F-B4C8-29A5111CCD2C}" type="presParOf" srcId="{13DC17BF-F2AB-42AB-8F07-C67AC1CFD338}" destId="{D549A0B6-42A0-46EE-B27D-AF37C730BA72}" srcOrd="6" destOrd="0" presId="urn:microsoft.com/office/officeart/2008/layout/LinedList"/>
    <dgm:cxn modelId="{DA05D34D-2CF0-4750-A69B-B5C247879019}" type="presParOf" srcId="{13DC17BF-F2AB-42AB-8F07-C67AC1CFD338}" destId="{A378F94D-98B6-419A-9E8F-A89DBF7AB2D5}" srcOrd="7" destOrd="0" presId="urn:microsoft.com/office/officeart/2008/layout/LinedList"/>
    <dgm:cxn modelId="{35A8791A-2757-4CFE-B817-3A2CCC05E546}" type="presParOf" srcId="{A378F94D-98B6-419A-9E8F-A89DBF7AB2D5}" destId="{056FB3A1-BD3C-435E-B7DC-A0B1ED0EEF03}" srcOrd="0" destOrd="0" presId="urn:microsoft.com/office/officeart/2008/layout/LinedList"/>
    <dgm:cxn modelId="{12E4D14B-B30C-4EE1-BE85-11F5E11D3D68}" type="presParOf" srcId="{A378F94D-98B6-419A-9E8F-A89DBF7AB2D5}" destId="{03909656-5C2F-4388-AEFA-F11E594A36E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8C86A1-CA01-4436-8F49-9316B829B8D4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9F15D2F-CFB4-4FFB-B34C-76A0B3B79A45}">
      <dgm:prSet/>
      <dgm:spPr/>
      <dgm:t>
        <a:bodyPr/>
        <a:lstStyle/>
        <a:p>
          <a:r>
            <a:rPr lang="en-US"/>
            <a:t>Paul N. Mendelsohn, CPA</a:t>
          </a:r>
        </a:p>
      </dgm:t>
    </dgm:pt>
    <dgm:pt modelId="{143406DB-D580-41DB-AABC-59CC4F59B0C9}" type="parTrans" cxnId="{4A689DA3-2372-47E3-A6E7-EC38F176D793}">
      <dgm:prSet/>
      <dgm:spPr/>
      <dgm:t>
        <a:bodyPr/>
        <a:lstStyle/>
        <a:p>
          <a:endParaRPr lang="en-US"/>
        </a:p>
      </dgm:t>
    </dgm:pt>
    <dgm:pt modelId="{E0F46D96-61F1-47BF-8BBB-86FB1D185975}" type="sibTrans" cxnId="{4A689DA3-2372-47E3-A6E7-EC38F176D793}">
      <dgm:prSet/>
      <dgm:spPr/>
      <dgm:t>
        <a:bodyPr/>
        <a:lstStyle/>
        <a:p>
          <a:endParaRPr lang="en-US"/>
        </a:p>
      </dgm:t>
    </dgm:pt>
    <dgm:pt modelId="{9927158E-CF27-45B3-AD53-2FB68BFD3632}">
      <dgm:prSet/>
      <dgm:spPr/>
      <dgm:t>
        <a:bodyPr/>
        <a:lstStyle/>
        <a:p>
          <a:r>
            <a:rPr lang="en-US"/>
            <a:t>973.943.1713</a:t>
          </a:r>
        </a:p>
      </dgm:t>
    </dgm:pt>
    <dgm:pt modelId="{A8A8A6F0-E7AB-4797-A1A8-92F503297856}" type="parTrans" cxnId="{F70C6DA8-E2D1-47CA-B5E1-590B3FB54B5A}">
      <dgm:prSet/>
      <dgm:spPr/>
      <dgm:t>
        <a:bodyPr/>
        <a:lstStyle/>
        <a:p>
          <a:endParaRPr lang="en-US"/>
        </a:p>
      </dgm:t>
    </dgm:pt>
    <dgm:pt modelId="{16222468-18F1-4DE3-9BCB-86A5940CAAFC}" type="sibTrans" cxnId="{F70C6DA8-E2D1-47CA-B5E1-590B3FB54B5A}">
      <dgm:prSet/>
      <dgm:spPr/>
      <dgm:t>
        <a:bodyPr/>
        <a:lstStyle/>
        <a:p>
          <a:endParaRPr lang="en-US"/>
        </a:p>
      </dgm:t>
    </dgm:pt>
    <dgm:pt modelId="{C9C3F7C1-4156-471F-9AC1-FF9582C749CC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pnm.cpa@gmail.com</a:t>
          </a:r>
          <a:endParaRPr lang="en-US"/>
        </a:p>
      </dgm:t>
    </dgm:pt>
    <dgm:pt modelId="{646A3280-983B-473B-A4CB-83775D34D55B}" type="parTrans" cxnId="{0CA8A0E4-9A71-49BA-8057-6000AD668C7B}">
      <dgm:prSet/>
      <dgm:spPr/>
      <dgm:t>
        <a:bodyPr/>
        <a:lstStyle/>
        <a:p>
          <a:endParaRPr lang="en-US"/>
        </a:p>
      </dgm:t>
    </dgm:pt>
    <dgm:pt modelId="{41B29086-CAE9-4242-90F2-32488CFCE2A4}" type="sibTrans" cxnId="{0CA8A0E4-9A71-49BA-8057-6000AD668C7B}">
      <dgm:prSet/>
      <dgm:spPr/>
      <dgm:t>
        <a:bodyPr/>
        <a:lstStyle/>
        <a:p>
          <a:endParaRPr lang="en-US"/>
        </a:p>
      </dgm:t>
    </dgm:pt>
    <dgm:pt modelId="{71207B46-90E9-46DE-82DC-7847C504A619}">
      <dgm:prSet/>
      <dgm:spPr/>
      <dgm:t>
        <a:bodyPr/>
        <a:lstStyle/>
        <a:p>
          <a:r>
            <a:rPr lang="en-US"/>
            <a:t>www.mendelsohncpa.com</a:t>
          </a:r>
        </a:p>
      </dgm:t>
    </dgm:pt>
    <dgm:pt modelId="{A2D98CFA-BF16-4AFF-92D3-4C9B22219AC7}" type="parTrans" cxnId="{F44B882A-809A-40CF-B049-4A8E226CED34}">
      <dgm:prSet/>
      <dgm:spPr/>
      <dgm:t>
        <a:bodyPr/>
        <a:lstStyle/>
        <a:p>
          <a:endParaRPr lang="en-US"/>
        </a:p>
      </dgm:t>
    </dgm:pt>
    <dgm:pt modelId="{9750D6F2-9483-45DC-B06E-5E53DC08E6B9}" type="sibTrans" cxnId="{F44B882A-809A-40CF-B049-4A8E226CED34}">
      <dgm:prSet/>
      <dgm:spPr/>
      <dgm:t>
        <a:bodyPr/>
        <a:lstStyle/>
        <a:p>
          <a:endParaRPr lang="en-US"/>
        </a:p>
      </dgm:t>
    </dgm:pt>
    <dgm:pt modelId="{8187F8C6-F784-4A3E-A78C-F424F2AA550C}" type="pres">
      <dgm:prSet presAssocID="{138C86A1-CA01-4436-8F49-9316B829B8D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DDCA7E2-0125-43A7-9D7B-4FF73B07F906}" type="pres">
      <dgm:prSet presAssocID="{59F15D2F-CFB4-4FFB-B34C-76A0B3B79A45}" presName="thickLine" presStyleLbl="alignNode1" presStyleIdx="0" presStyleCnt="4"/>
      <dgm:spPr/>
    </dgm:pt>
    <dgm:pt modelId="{CCEC5C5B-5240-42D6-97A9-F53C330D335E}" type="pres">
      <dgm:prSet presAssocID="{59F15D2F-CFB4-4FFB-B34C-76A0B3B79A45}" presName="horz1" presStyleCnt="0"/>
      <dgm:spPr/>
    </dgm:pt>
    <dgm:pt modelId="{102E4F32-08AD-4E0D-877E-95B0FCEA4D4F}" type="pres">
      <dgm:prSet presAssocID="{59F15D2F-CFB4-4FFB-B34C-76A0B3B79A45}" presName="tx1" presStyleLbl="revTx" presStyleIdx="0" presStyleCnt="4"/>
      <dgm:spPr/>
      <dgm:t>
        <a:bodyPr/>
        <a:lstStyle/>
        <a:p>
          <a:endParaRPr lang="en-US"/>
        </a:p>
      </dgm:t>
    </dgm:pt>
    <dgm:pt modelId="{F351A66B-7B2B-4DE6-9296-2F035DAB1892}" type="pres">
      <dgm:prSet presAssocID="{59F15D2F-CFB4-4FFB-B34C-76A0B3B79A45}" presName="vert1" presStyleCnt="0"/>
      <dgm:spPr/>
    </dgm:pt>
    <dgm:pt modelId="{04E69212-F75E-4BFF-90D7-903750506235}" type="pres">
      <dgm:prSet presAssocID="{9927158E-CF27-45B3-AD53-2FB68BFD3632}" presName="thickLine" presStyleLbl="alignNode1" presStyleIdx="1" presStyleCnt="4"/>
      <dgm:spPr/>
    </dgm:pt>
    <dgm:pt modelId="{C8884C39-16C1-461B-A176-085470256117}" type="pres">
      <dgm:prSet presAssocID="{9927158E-CF27-45B3-AD53-2FB68BFD3632}" presName="horz1" presStyleCnt="0"/>
      <dgm:spPr/>
    </dgm:pt>
    <dgm:pt modelId="{8D2BCE57-5CC3-445D-9DC1-D79A84FD8B89}" type="pres">
      <dgm:prSet presAssocID="{9927158E-CF27-45B3-AD53-2FB68BFD3632}" presName="tx1" presStyleLbl="revTx" presStyleIdx="1" presStyleCnt="4"/>
      <dgm:spPr/>
      <dgm:t>
        <a:bodyPr/>
        <a:lstStyle/>
        <a:p>
          <a:endParaRPr lang="en-US"/>
        </a:p>
      </dgm:t>
    </dgm:pt>
    <dgm:pt modelId="{1A2BCE4C-A9A3-4D9A-B233-7C24F2B9D014}" type="pres">
      <dgm:prSet presAssocID="{9927158E-CF27-45B3-AD53-2FB68BFD3632}" presName="vert1" presStyleCnt="0"/>
      <dgm:spPr/>
    </dgm:pt>
    <dgm:pt modelId="{28A30A2C-258F-41EE-9EF3-7F1DC2BA3C8C}" type="pres">
      <dgm:prSet presAssocID="{C9C3F7C1-4156-471F-9AC1-FF9582C749CC}" presName="thickLine" presStyleLbl="alignNode1" presStyleIdx="2" presStyleCnt="4"/>
      <dgm:spPr/>
    </dgm:pt>
    <dgm:pt modelId="{598026BE-AC0F-4FAA-B14B-14F8F34479FF}" type="pres">
      <dgm:prSet presAssocID="{C9C3F7C1-4156-471F-9AC1-FF9582C749CC}" presName="horz1" presStyleCnt="0"/>
      <dgm:spPr/>
    </dgm:pt>
    <dgm:pt modelId="{DD4E7130-D2BD-43A5-8D98-4D6A3E293D5E}" type="pres">
      <dgm:prSet presAssocID="{C9C3F7C1-4156-471F-9AC1-FF9582C749CC}" presName="tx1" presStyleLbl="revTx" presStyleIdx="2" presStyleCnt="4"/>
      <dgm:spPr/>
      <dgm:t>
        <a:bodyPr/>
        <a:lstStyle/>
        <a:p>
          <a:endParaRPr lang="en-US"/>
        </a:p>
      </dgm:t>
    </dgm:pt>
    <dgm:pt modelId="{86A99974-7C7B-4921-B167-E250944EA420}" type="pres">
      <dgm:prSet presAssocID="{C9C3F7C1-4156-471F-9AC1-FF9582C749CC}" presName="vert1" presStyleCnt="0"/>
      <dgm:spPr/>
    </dgm:pt>
    <dgm:pt modelId="{0F031400-EBBF-4D50-B961-EEC79E681DBC}" type="pres">
      <dgm:prSet presAssocID="{71207B46-90E9-46DE-82DC-7847C504A619}" presName="thickLine" presStyleLbl="alignNode1" presStyleIdx="3" presStyleCnt="4"/>
      <dgm:spPr/>
    </dgm:pt>
    <dgm:pt modelId="{E1EB04CD-53E8-49BE-8805-D64FE8DAA9C4}" type="pres">
      <dgm:prSet presAssocID="{71207B46-90E9-46DE-82DC-7847C504A619}" presName="horz1" presStyleCnt="0"/>
      <dgm:spPr/>
    </dgm:pt>
    <dgm:pt modelId="{74C042F2-89D8-4048-9F55-33B5DF09F144}" type="pres">
      <dgm:prSet presAssocID="{71207B46-90E9-46DE-82DC-7847C504A619}" presName="tx1" presStyleLbl="revTx" presStyleIdx="3" presStyleCnt="4"/>
      <dgm:spPr/>
      <dgm:t>
        <a:bodyPr/>
        <a:lstStyle/>
        <a:p>
          <a:endParaRPr lang="en-US"/>
        </a:p>
      </dgm:t>
    </dgm:pt>
    <dgm:pt modelId="{CCF141BD-20F3-4CB3-89DA-972EE96A0FBF}" type="pres">
      <dgm:prSet presAssocID="{71207B46-90E9-46DE-82DC-7847C504A619}" presName="vert1" presStyleCnt="0"/>
      <dgm:spPr/>
    </dgm:pt>
  </dgm:ptLst>
  <dgm:cxnLst>
    <dgm:cxn modelId="{F70C6DA8-E2D1-47CA-B5E1-590B3FB54B5A}" srcId="{138C86A1-CA01-4436-8F49-9316B829B8D4}" destId="{9927158E-CF27-45B3-AD53-2FB68BFD3632}" srcOrd="1" destOrd="0" parTransId="{A8A8A6F0-E7AB-4797-A1A8-92F503297856}" sibTransId="{16222468-18F1-4DE3-9BCB-86A5940CAAFC}"/>
    <dgm:cxn modelId="{9B28FEAD-11B2-486D-8006-A4EF1575C496}" type="presOf" srcId="{9927158E-CF27-45B3-AD53-2FB68BFD3632}" destId="{8D2BCE57-5CC3-445D-9DC1-D79A84FD8B89}" srcOrd="0" destOrd="0" presId="urn:microsoft.com/office/officeart/2008/layout/LinedList"/>
    <dgm:cxn modelId="{ED849FBE-F46A-4928-9C2B-A8FC569FB2DB}" type="presOf" srcId="{71207B46-90E9-46DE-82DC-7847C504A619}" destId="{74C042F2-89D8-4048-9F55-33B5DF09F144}" srcOrd="0" destOrd="0" presId="urn:microsoft.com/office/officeart/2008/layout/LinedList"/>
    <dgm:cxn modelId="{F44B882A-809A-40CF-B049-4A8E226CED34}" srcId="{138C86A1-CA01-4436-8F49-9316B829B8D4}" destId="{71207B46-90E9-46DE-82DC-7847C504A619}" srcOrd="3" destOrd="0" parTransId="{A2D98CFA-BF16-4AFF-92D3-4C9B22219AC7}" sibTransId="{9750D6F2-9483-45DC-B06E-5E53DC08E6B9}"/>
    <dgm:cxn modelId="{0CA8A0E4-9A71-49BA-8057-6000AD668C7B}" srcId="{138C86A1-CA01-4436-8F49-9316B829B8D4}" destId="{C9C3F7C1-4156-471F-9AC1-FF9582C749CC}" srcOrd="2" destOrd="0" parTransId="{646A3280-983B-473B-A4CB-83775D34D55B}" sibTransId="{41B29086-CAE9-4242-90F2-32488CFCE2A4}"/>
    <dgm:cxn modelId="{4A689DA3-2372-47E3-A6E7-EC38F176D793}" srcId="{138C86A1-CA01-4436-8F49-9316B829B8D4}" destId="{59F15D2F-CFB4-4FFB-B34C-76A0B3B79A45}" srcOrd="0" destOrd="0" parTransId="{143406DB-D580-41DB-AABC-59CC4F59B0C9}" sibTransId="{E0F46D96-61F1-47BF-8BBB-86FB1D185975}"/>
    <dgm:cxn modelId="{642A1307-F61D-4854-BFCB-55CA898EC63B}" type="presOf" srcId="{138C86A1-CA01-4436-8F49-9316B829B8D4}" destId="{8187F8C6-F784-4A3E-A78C-F424F2AA550C}" srcOrd="0" destOrd="0" presId="urn:microsoft.com/office/officeart/2008/layout/LinedList"/>
    <dgm:cxn modelId="{2D84569E-5F84-462B-8F28-2100246F9BD8}" type="presOf" srcId="{C9C3F7C1-4156-471F-9AC1-FF9582C749CC}" destId="{DD4E7130-D2BD-43A5-8D98-4D6A3E293D5E}" srcOrd="0" destOrd="0" presId="urn:microsoft.com/office/officeart/2008/layout/LinedList"/>
    <dgm:cxn modelId="{234E1B0F-E8DE-4313-8AF7-8CEA50DA5AB9}" type="presOf" srcId="{59F15D2F-CFB4-4FFB-B34C-76A0B3B79A45}" destId="{102E4F32-08AD-4E0D-877E-95B0FCEA4D4F}" srcOrd="0" destOrd="0" presId="urn:microsoft.com/office/officeart/2008/layout/LinedList"/>
    <dgm:cxn modelId="{C830E27B-AECA-4D9B-8BC7-FBE555A547D6}" type="presParOf" srcId="{8187F8C6-F784-4A3E-A78C-F424F2AA550C}" destId="{5DDCA7E2-0125-43A7-9D7B-4FF73B07F906}" srcOrd="0" destOrd="0" presId="urn:microsoft.com/office/officeart/2008/layout/LinedList"/>
    <dgm:cxn modelId="{D118EB63-9CC3-439C-A410-CDD3C91FC537}" type="presParOf" srcId="{8187F8C6-F784-4A3E-A78C-F424F2AA550C}" destId="{CCEC5C5B-5240-42D6-97A9-F53C330D335E}" srcOrd="1" destOrd="0" presId="urn:microsoft.com/office/officeart/2008/layout/LinedList"/>
    <dgm:cxn modelId="{4B595D50-16AE-4926-B1E7-96791B1D476A}" type="presParOf" srcId="{CCEC5C5B-5240-42D6-97A9-F53C330D335E}" destId="{102E4F32-08AD-4E0D-877E-95B0FCEA4D4F}" srcOrd="0" destOrd="0" presId="urn:microsoft.com/office/officeart/2008/layout/LinedList"/>
    <dgm:cxn modelId="{7BFD8320-4B35-4BC3-A8E1-2C8560BED2EE}" type="presParOf" srcId="{CCEC5C5B-5240-42D6-97A9-F53C330D335E}" destId="{F351A66B-7B2B-4DE6-9296-2F035DAB1892}" srcOrd="1" destOrd="0" presId="urn:microsoft.com/office/officeart/2008/layout/LinedList"/>
    <dgm:cxn modelId="{71B322AE-7155-4E6A-BA80-7D44211C69F5}" type="presParOf" srcId="{8187F8C6-F784-4A3E-A78C-F424F2AA550C}" destId="{04E69212-F75E-4BFF-90D7-903750506235}" srcOrd="2" destOrd="0" presId="urn:microsoft.com/office/officeart/2008/layout/LinedList"/>
    <dgm:cxn modelId="{21BBD336-7426-4961-9500-DDB874164AF6}" type="presParOf" srcId="{8187F8C6-F784-4A3E-A78C-F424F2AA550C}" destId="{C8884C39-16C1-461B-A176-085470256117}" srcOrd="3" destOrd="0" presId="urn:microsoft.com/office/officeart/2008/layout/LinedList"/>
    <dgm:cxn modelId="{C26B688B-19DC-4412-90AF-B5F6756AF89B}" type="presParOf" srcId="{C8884C39-16C1-461B-A176-085470256117}" destId="{8D2BCE57-5CC3-445D-9DC1-D79A84FD8B89}" srcOrd="0" destOrd="0" presId="urn:microsoft.com/office/officeart/2008/layout/LinedList"/>
    <dgm:cxn modelId="{DE790D6B-CB31-42AF-BBF9-7ED318548708}" type="presParOf" srcId="{C8884C39-16C1-461B-A176-085470256117}" destId="{1A2BCE4C-A9A3-4D9A-B233-7C24F2B9D014}" srcOrd="1" destOrd="0" presId="urn:microsoft.com/office/officeart/2008/layout/LinedList"/>
    <dgm:cxn modelId="{13136613-62ED-465B-921E-B9BC56D76F24}" type="presParOf" srcId="{8187F8C6-F784-4A3E-A78C-F424F2AA550C}" destId="{28A30A2C-258F-41EE-9EF3-7F1DC2BA3C8C}" srcOrd="4" destOrd="0" presId="urn:microsoft.com/office/officeart/2008/layout/LinedList"/>
    <dgm:cxn modelId="{2DA94208-4DA6-41F6-8E15-52DD93FE2E30}" type="presParOf" srcId="{8187F8C6-F784-4A3E-A78C-F424F2AA550C}" destId="{598026BE-AC0F-4FAA-B14B-14F8F34479FF}" srcOrd="5" destOrd="0" presId="urn:microsoft.com/office/officeart/2008/layout/LinedList"/>
    <dgm:cxn modelId="{61B695C7-D10E-4887-B58E-64F8987E208E}" type="presParOf" srcId="{598026BE-AC0F-4FAA-B14B-14F8F34479FF}" destId="{DD4E7130-D2BD-43A5-8D98-4D6A3E293D5E}" srcOrd="0" destOrd="0" presId="urn:microsoft.com/office/officeart/2008/layout/LinedList"/>
    <dgm:cxn modelId="{0ACFC4A6-DF2E-4403-8EE4-8C91BB7200EF}" type="presParOf" srcId="{598026BE-AC0F-4FAA-B14B-14F8F34479FF}" destId="{86A99974-7C7B-4921-B167-E250944EA420}" srcOrd="1" destOrd="0" presId="urn:microsoft.com/office/officeart/2008/layout/LinedList"/>
    <dgm:cxn modelId="{469BBA13-938A-43A7-A0CF-B77D203D2FD6}" type="presParOf" srcId="{8187F8C6-F784-4A3E-A78C-F424F2AA550C}" destId="{0F031400-EBBF-4D50-B961-EEC79E681DBC}" srcOrd="6" destOrd="0" presId="urn:microsoft.com/office/officeart/2008/layout/LinedList"/>
    <dgm:cxn modelId="{741A1ED3-5229-42E5-B093-1A88D98D7E18}" type="presParOf" srcId="{8187F8C6-F784-4A3E-A78C-F424F2AA550C}" destId="{E1EB04CD-53E8-49BE-8805-D64FE8DAA9C4}" srcOrd="7" destOrd="0" presId="urn:microsoft.com/office/officeart/2008/layout/LinedList"/>
    <dgm:cxn modelId="{29C875FB-2A45-4908-B154-F0D18512F473}" type="presParOf" srcId="{E1EB04CD-53E8-49BE-8805-D64FE8DAA9C4}" destId="{74C042F2-89D8-4048-9F55-33B5DF09F144}" srcOrd="0" destOrd="0" presId="urn:microsoft.com/office/officeart/2008/layout/LinedList"/>
    <dgm:cxn modelId="{8A82BB16-FDAB-4844-9452-A20429D753F7}" type="presParOf" srcId="{E1EB04CD-53E8-49BE-8805-D64FE8DAA9C4}" destId="{CCF141BD-20F3-4CB3-89DA-972EE96A0F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6F19E-AE3E-4FAC-90F0-0525CAD90F00}">
      <dsp:nvSpPr>
        <dsp:cNvPr id="0" name=""/>
        <dsp:cNvSpPr/>
      </dsp:nvSpPr>
      <dsp:spPr>
        <a:xfrm>
          <a:off x="369" y="828660"/>
          <a:ext cx="1440268" cy="8641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Goals and Budget for 2022</a:t>
          </a:r>
        </a:p>
      </dsp:txBody>
      <dsp:txXfrm>
        <a:off x="369" y="828660"/>
        <a:ext cx="1440268" cy="864161"/>
      </dsp:txXfrm>
    </dsp:sp>
    <dsp:sp modelId="{D68B1521-93A1-4042-B3E7-F659A16CFB61}">
      <dsp:nvSpPr>
        <dsp:cNvPr id="0" name=""/>
        <dsp:cNvSpPr/>
      </dsp:nvSpPr>
      <dsp:spPr>
        <a:xfrm>
          <a:off x="1584664" y="828660"/>
          <a:ext cx="1440268" cy="8641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Long-Term Goals</a:t>
          </a:r>
        </a:p>
      </dsp:txBody>
      <dsp:txXfrm>
        <a:off x="1584664" y="828660"/>
        <a:ext cx="1440268" cy="864161"/>
      </dsp:txXfrm>
    </dsp:sp>
    <dsp:sp modelId="{B645660A-3D91-4ED8-A99E-D1F73AFBDDFF}">
      <dsp:nvSpPr>
        <dsp:cNvPr id="0" name=""/>
        <dsp:cNvSpPr/>
      </dsp:nvSpPr>
      <dsp:spPr>
        <a:xfrm>
          <a:off x="369" y="1836848"/>
          <a:ext cx="1440268" cy="8641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Succession Planning</a:t>
          </a:r>
        </a:p>
      </dsp:txBody>
      <dsp:txXfrm>
        <a:off x="369" y="1836848"/>
        <a:ext cx="1440268" cy="864161"/>
      </dsp:txXfrm>
    </dsp:sp>
    <dsp:sp modelId="{CD8E76B4-94DF-40C4-88D1-995A13AA2086}">
      <dsp:nvSpPr>
        <dsp:cNvPr id="0" name=""/>
        <dsp:cNvSpPr/>
      </dsp:nvSpPr>
      <dsp:spPr>
        <a:xfrm>
          <a:off x="1584664" y="1836848"/>
          <a:ext cx="1440268" cy="8641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Capital Expenditures</a:t>
          </a:r>
        </a:p>
      </dsp:txBody>
      <dsp:txXfrm>
        <a:off x="1584664" y="1836848"/>
        <a:ext cx="1440268" cy="864161"/>
      </dsp:txXfrm>
    </dsp:sp>
    <dsp:sp modelId="{7515DD13-350B-422D-B5FB-7F50B17A9BAC}">
      <dsp:nvSpPr>
        <dsp:cNvPr id="0" name=""/>
        <dsp:cNvSpPr/>
      </dsp:nvSpPr>
      <dsp:spPr>
        <a:xfrm>
          <a:off x="369" y="2845036"/>
          <a:ext cx="1440268" cy="8641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Leases</a:t>
          </a:r>
        </a:p>
      </dsp:txBody>
      <dsp:txXfrm>
        <a:off x="369" y="2845036"/>
        <a:ext cx="1440268" cy="864161"/>
      </dsp:txXfrm>
    </dsp:sp>
    <dsp:sp modelId="{0FD5988F-7654-451B-9022-C093944D4235}">
      <dsp:nvSpPr>
        <dsp:cNvPr id="0" name=""/>
        <dsp:cNvSpPr/>
      </dsp:nvSpPr>
      <dsp:spPr>
        <a:xfrm>
          <a:off x="1584664" y="2845036"/>
          <a:ext cx="1440268" cy="8641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Business Insurance</a:t>
          </a:r>
        </a:p>
      </dsp:txBody>
      <dsp:txXfrm>
        <a:off x="1584664" y="2845036"/>
        <a:ext cx="1440268" cy="864161"/>
      </dsp:txXfrm>
    </dsp:sp>
    <dsp:sp modelId="{E039B5CB-E97F-4C2D-BE08-357878E177FD}">
      <dsp:nvSpPr>
        <dsp:cNvPr id="0" name=""/>
        <dsp:cNvSpPr/>
      </dsp:nvSpPr>
      <dsp:spPr>
        <a:xfrm>
          <a:off x="369" y="3853225"/>
          <a:ext cx="1440268" cy="8641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Key Person Insurance</a:t>
          </a:r>
        </a:p>
      </dsp:txBody>
      <dsp:txXfrm>
        <a:off x="369" y="3853225"/>
        <a:ext cx="1440268" cy="864161"/>
      </dsp:txXfrm>
    </dsp:sp>
    <dsp:sp modelId="{A24257B0-3590-4D95-8018-75C56FB2A46F}">
      <dsp:nvSpPr>
        <dsp:cNvPr id="0" name=""/>
        <dsp:cNvSpPr/>
      </dsp:nvSpPr>
      <dsp:spPr>
        <a:xfrm>
          <a:off x="1584664" y="3853225"/>
          <a:ext cx="1440268" cy="8641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Taxes</a:t>
          </a:r>
        </a:p>
      </dsp:txBody>
      <dsp:txXfrm>
        <a:off x="1584664" y="3853225"/>
        <a:ext cx="1440268" cy="864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83A82-742B-43A1-9C8B-038CFB6215A6}">
      <dsp:nvSpPr>
        <dsp:cNvPr id="0" name=""/>
        <dsp:cNvSpPr/>
      </dsp:nvSpPr>
      <dsp:spPr>
        <a:xfrm>
          <a:off x="0" y="1249"/>
          <a:ext cx="6426233" cy="633111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0A3A8-C094-41BD-99F1-22EFA2F550EF}">
      <dsp:nvSpPr>
        <dsp:cNvPr id="0" name=""/>
        <dsp:cNvSpPr/>
      </dsp:nvSpPr>
      <dsp:spPr>
        <a:xfrm>
          <a:off x="191516" y="143699"/>
          <a:ext cx="348211" cy="34821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71114D-FD73-4D36-B1A2-3D28D8B17437}">
      <dsp:nvSpPr>
        <dsp:cNvPr id="0" name=""/>
        <dsp:cNvSpPr/>
      </dsp:nvSpPr>
      <dsp:spPr>
        <a:xfrm>
          <a:off x="731243" y="1249"/>
          <a:ext cx="5694989" cy="633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004" tIns="67004" rIns="67004" bIns="67004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Key Takeaways for Budgeting and Goal Setting</a:t>
          </a:r>
        </a:p>
      </dsp:txBody>
      <dsp:txXfrm>
        <a:off x="731243" y="1249"/>
        <a:ext cx="5694989" cy="633111"/>
      </dsp:txXfrm>
    </dsp:sp>
    <dsp:sp modelId="{E5509C79-1024-4E66-9187-125AD3872855}">
      <dsp:nvSpPr>
        <dsp:cNvPr id="0" name=""/>
        <dsp:cNvSpPr/>
      </dsp:nvSpPr>
      <dsp:spPr>
        <a:xfrm>
          <a:off x="0" y="792638"/>
          <a:ext cx="6426233" cy="633111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D8DBD-7782-43B1-98DF-79767D330A7D}">
      <dsp:nvSpPr>
        <dsp:cNvPr id="0" name=""/>
        <dsp:cNvSpPr/>
      </dsp:nvSpPr>
      <dsp:spPr>
        <a:xfrm>
          <a:off x="191516" y="935088"/>
          <a:ext cx="348211" cy="34821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F38956-3C6C-4A2A-AD9A-F306F446E0FB}">
      <dsp:nvSpPr>
        <dsp:cNvPr id="0" name=""/>
        <dsp:cNvSpPr/>
      </dsp:nvSpPr>
      <dsp:spPr>
        <a:xfrm>
          <a:off x="731243" y="792638"/>
          <a:ext cx="5694989" cy="633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004" tIns="67004" rIns="67004" bIns="67004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Business Planning</a:t>
          </a:r>
        </a:p>
      </dsp:txBody>
      <dsp:txXfrm>
        <a:off x="731243" y="792638"/>
        <a:ext cx="5694989" cy="633111"/>
      </dsp:txXfrm>
    </dsp:sp>
    <dsp:sp modelId="{2467323A-9DFF-47F0-B05C-257391DBD81F}">
      <dsp:nvSpPr>
        <dsp:cNvPr id="0" name=""/>
        <dsp:cNvSpPr/>
      </dsp:nvSpPr>
      <dsp:spPr>
        <a:xfrm>
          <a:off x="0" y="1584027"/>
          <a:ext cx="6426233" cy="633111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3C3FD-3D08-4142-8E3E-E49758828F4A}">
      <dsp:nvSpPr>
        <dsp:cNvPr id="0" name=""/>
        <dsp:cNvSpPr/>
      </dsp:nvSpPr>
      <dsp:spPr>
        <a:xfrm>
          <a:off x="191516" y="1726477"/>
          <a:ext cx="348211" cy="34821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6F1F5-CFD4-4B3D-A2DE-C728820CA977}">
      <dsp:nvSpPr>
        <dsp:cNvPr id="0" name=""/>
        <dsp:cNvSpPr/>
      </dsp:nvSpPr>
      <dsp:spPr>
        <a:xfrm>
          <a:off x="731243" y="1584027"/>
          <a:ext cx="5694989" cy="633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004" tIns="67004" rIns="67004" bIns="67004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Cash Flow Forecasts</a:t>
          </a:r>
        </a:p>
      </dsp:txBody>
      <dsp:txXfrm>
        <a:off x="731243" y="1584027"/>
        <a:ext cx="5694989" cy="633111"/>
      </dsp:txXfrm>
    </dsp:sp>
    <dsp:sp modelId="{B4303114-53D3-4E0E-BA75-21466855F5FF}">
      <dsp:nvSpPr>
        <dsp:cNvPr id="0" name=""/>
        <dsp:cNvSpPr/>
      </dsp:nvSpPr>
      <dsp:spPr>
        <a:xfrm>
          <a:off x="0" y="2375416"/>
          <a:ext cx="6426233" cy="633111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B523A-29F7-477D-A37F-24EF32E759BC}">
      <dsp:nvSpPr>
        <dsp:cNvPr id="0" name=""/>
        <dsp:cNvSpPr/>
      </dsp:nvSpPr>
      <dsp:spPr>
        <a:xfrm>
          <a:off x="191516" y="2517866"/>
          <a:ext cx="348211" cy="348211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537A80-AC50-4959-9C04-5D5CE7A9FCB8}">
      <dsp:nvSpPr>
        <dsp:cNvPr id="0" name=""/>
        <dsp:cNvSpPr/>
      </dsp:nvSpPr>
      <dsp:spPr>
        <a:xfrm>
          <a:off x="731243" y="2375416"/>
          <a:ext cx="5694989" cy="633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004" tIns="67004" rIns="67004" bIns="67004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As the Owner or  CEO, What Do You Want?</a:t>
          </a:r>
        </a:p>
      </dsp:txBody>
      <dsp:txXfrm>
        <a:off x="731243" y="2375416"/>
        <a:ext cx="5694989" cy="6331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CE09F-2B94-4DA8-8F8B-EFC75646CCE7}">
      <dsp:nvSpPr>
        <dsp:cNvPr id="0" name=""/>
        <dsp:cNvSpPr/>
      </dsp:nvSpPr>
      <dsp:spPr>
        <a:xfrm>
          <a:off x="0" y="0"/>
          <a:ext cx="302530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DE2BBB-68F9-4A38-88DB-CFC008918BA6}">
      <dsp:nvSpPr>
        <dsp:cNvPr id="0" name=""/>
        <dsp:cNvSpPr/>
      </dsp:nvSpPr>
      <dsp:spPr>
        <a:xfrm>
          <a:off x="0" y="0"/>
          <a:ext cx="3025303" cy="138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Property and Casualty (General Liability)</a:t>
          </a:r>
        </a:p>
      </dsp:txBody>
      <dsp:txXfrm>
        <a:off x="0" y="0"/>
        <a:ext cx="3025303" cy="1386511"/>
      </dsp:txXfrm>
    </dsp:sp>
    <dsp:sp modelId="{4074FD4D-A5EF-410E-B1F5-5B3C938199A4}">
      <dsp:nvSpPr>
        <dsp:cNvPr id="0" name=""/>
        <dsp:cNvSpPr/>
      </dsp:nvSpPr>
      <dsp:spPr>
        <a:xfrm>
          <a:off x="0" y="1386511"/>
          <a:ext cx="302530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B388AC2-1196-493F-8877-F9BF23E507F3}">
      <dsp:nvSpPr>
        <dsp:cNvPr id="0" name=""/>
        <dsp:cNvSpPr/>
      </dsp:nvSpPr>
      <dsp:spPr>
        <a:xfrm>
          <a:off x="0" y="1386511"/>
          <a:ext cx="3025303" cy="138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Professional Liability</a:t>
          </a:r>
        </a:p>
      </dsp:txBody>
      <dsp:txXfrm>
        <a:off x="0" y="1386511"/>
        <a:ext cx="3025303" cy="1386511"/>
      </dsp:txXfrm>
    </dsp:sp>
    <dsp:sp modelId="{86A2BC90-C0AF-4AF9-9C84-D9A68A9D85B2}">
      <dsp:nvSpPr>
        <dsp:cNvPr id="0" name=""/>
        <dsp:cNvSpPr/>
      </dsp:nvSpPr>
      <dsp:spPr>
        <a:xfrm>
          <a:off x="0" y="2773023"/>
          <a:ext cx="3025303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3E18735-D8A4-45E8-88B0-DFD70C274322}">
      <dsp:nvSpPr>
        <dsp:cNvPr id="0" name=""/>
        <dsp:cNvSpPr/>
      </dsp:nvSpPr>
      <dsp:spPr>
        <a:xfrm>
          <a:off x="0" y="2773023"/>
          <a:ext cx="3025303" cy="138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Business Disruption</a:t>
          </a:r>
        </a:p>
      </dsp:txBody>
      <dsp:txXfrm>
        <a:off x="0" y="2773023"/>
        <a:ext cx="3025303" cy="1386511"/>
      </dsp:txXfrm>
    </dsp:sp>
    <dsp:sp modelId="{D549A0B6-42A0-46EE-B27D-AF37C730BA72}">
      <dsp:nvSpPr>
        <dsp:cNvPr id="0" name=""/>
        <dsp:cNvSpPr/>
      </dsp:nvSpPr>
      <dsp:spPr>
        <a:xfrm>
          <a:off x="0" y="4159535"/>
          <a:ext cx="302530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6FB3A1-BD3C-435E-B7DC-A0B1ED0EEF03}">
      <dsp:nvSpPr>
        <dsp:cNvPr id="0" name=""/>
        <dsp:cNvSpPr/>
      </dsp:nvSpPr>
      <dsp:spPr>
        <a:xfrm>
          <a:off x="0" y="4159535"/>
          <a:ext cx="3025303" cy="138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Employment Practices</a:t>
          </a:r>
        </a:p>
      </dsp:txBody>
      <dsp:txXfrm>
        <a:off x="0" y="4159535"/>
        <a:ext cx="3025303" cy="13865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CA7E2-0125-43A7-9D7B-4FF73B07F906}">
      <dsp:nvSpPr>
        <dsp:cNvPr id="0" name=""/>
        <dsp:cNvSpPr/>
      </dsp:nvSpPr>
      <dsp:spPr>
        <a:xfrm>
          <a:off x="0" y="0"/>
          <a:ext cx="629171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2E4F32-08AD-4E0D-877E-95B0FCEA4D4F}">
      <dsp:nvSpPr>
        <dsp:cNvPr id="0" name=""/>
        <dsp:cNvSpPr/>
      </dsp:nvSpPr>
      <dsp:spPr>
        <a:xfrm>
          <a:off x="0" y="0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/>
            <a:t>Paul N. Mendelsohn, CPA</a:t>
          </a:r>
        </a:p>
      </dsp:txBody>
      <dsp:txXfrm>
        <a:off x="0" y="0"/>
        <a:ext cx="6291714" cy="1382683"/>
      </dsp:txXfrm>
    </dsp:sp>
    <dsp:sp modelId="{04E69212-F75E-4BFF-90D7-903750506235}">
      <dsp:nvSpPr>
        <dsp:cNvPr id="0" name=""/>
        <dsp:cNvSpPr/>
      </dsp:nvSpPr>
      <dsp:spPr>
        <a:xfrm>
          <a:off x="0" y="1382683"/>
          <a:ext cx="6291714" cy="0"/>
        </a:xfrm>
        <a:prstGeom prst="line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BCE57-5CC3-445D-9DC1-D79A84FD8B89}">
      <dsp:nvSpPr>
        <dsp:cNvPr id="0" name=""/>
        <dsp:cNvSpPr/>
      </dsp:nvSpPr>
      <dsp:spPr>
        <a:xfrm>
          <a:off x="0" y="1382683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/>
            <a:t>973.943.1713</a:t>
          </a:r>
        </a:p>
      </dsp:txBody>
      <dsp:txXfrm>
        <a:off x="0" y="1382683"/>
        <a:ext cx="6291714" cy="1382683"/>
      </dsp:txXfrm>
    </dsp:sp>
    <dsp:sp modelId="{28A30A2C-258F-41EE-9EF3-7F1DC2BA3C8C}">
      <dsp:nvSpPr>
        <dsp:cNvPr id="0" name=""/>
        <dsp:cNvSpPr/>
      </dsp:nvSpPr>
      <dsp:spPr>
        <a:xfrm>
          <a:off x="0" y="2765367"/>
          <a:ext cx="6291714" cy="0"/>
        </a:xfrm>
        <a:prstGeom prst="line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4E7130-D2BD-43A5-8D98-4D6A3E293D5E}">
      <dsp:nvSpPr>
        <dsp:cNvPr id="0" name=""/>
        <dsp:cNvSpPr/>
      </dsp:nvSpPr>
      <dsp:spPr>
        <a:xfrm>
          <a:off x="0" y="2765367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>
              <a:hlinkClick xmlns:r="http://schemas.openxmlformats.org/officeDocument/2006/relationships" r:id="rId1"/>
            </a:rPr>
            <a:t>pnm.cpa@gmail.com</a:t>
          </a:r>
          <a:endParaRPr lang="en-US" sz="4300" kern="1200"/>
        </a:p>
      </dsp:txBody>
      <dsp:txXfrm>
        <a:off x="0" y="2765367"/>
        <a:ext cx="6291714" cy="1382683"/>
      </dsp:txXfrm>
    </dsp:sp>
    <dsp:sp modelId="{0F031400-EBBF-4D50-B961-EEC79E681DBC}">
      <dsp:nvSpPr>
        <dsp:cNvPr id="0" name=""/>
        <dsp:cNvSpPr/>
      </dsp:nvSpPr>
      <dsp:spPr>
        <a:xfrm>
          <a:off x="0" y="4148051"/>
          <a:ext cx="6291714" cy="0"/>
        </a:xfrm>
        <a:prstGeom prst="lin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042F2-89D8-4048-9F55-33B5DF09F144}">
      <dsp:nvSpPr>
        <dsp:cNvPr id="0" name=""/>
        <dsp:cNvSpPr/>
      </dsp:nvSpPr>
      <dsp:spPr>
        <a:xfrm>
          <a:off x="0" y="4148051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/>
            <a:t>www.mendelsohncpa.com</a:t>
          </a:r>
        </a:p>
      </dsp:txBody>
      <dsp:txXfrm>
        <a:off x="0" y="4148051"/>
        <a:ext cx="6291714" cy="1382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351D-E73D-423A-AA47-0FBF05F93C1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2B1-BB5C-42D7-945D-9ACA06D6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9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351D-E73D-423A-AA47-0FBF05F93C1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2B1-BB5C-42D7-945D-9ACA06D6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2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351D-E73D-423A-AA47-0FBF05F93C1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2B1-BB5C-42D7-945D-9ACA06D6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61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351D-E73D-423A-AA47-0FBF05F93C1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2B1-BB5C-42D7-945D-9ACA06D6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3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351D-E73D-423A-AA47-0FBF05F93C1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2B1-BB5C-42D7-945D-9ACA06D6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9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351D-E73D-423A-AA47-0FBF05F93C1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2B1-BB5C-42D7-945D-9ACA06D6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5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351D-E73D-423A-AA47-0FBF05F93C1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2B1-BB5C-42D7-945D-9ACA06D6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80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351D-E73D-423A-AA47-0FBF05F93C1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2B1-BB5C-42D7-945D-9ACA06D6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6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351D-E73D-423A-AA47-0FBF05F93C1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2B1-BB5C-42D7-945D-9ACA06D6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5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351D-E73D-423A-AA47-0FBF05F93C1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2B1-BB5C-42D7-945D-9ACA06D6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2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351D-E73D-423A-AA47-0FBF05F93C1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E2B1-BB5C-42D7-945D-9ACA06D6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4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3351D-E73D-423A-AA47-0FBF05F93C1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5E2B1-BB5C-42D7-945D-9ACA06D6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1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about:blank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hyperlink" Target="about:blank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lculator and notepad">
            <a:extLst>
              <a:ext uri="{FF2B5EF4-FFF2-40B4-BE49-F238E27FC236}">
                <a16:creationId xmlns:a16="http://schemas.microsoft.com/office/drawing/2014/main" xmlns="" id="{FBF6D867-2E8B-497C-B70B-1120F8456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5" b="450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YEAR END PLANNING</a:t>
            </a:r>
            <a:br>
              <a:rPr lang="en-US" sz="5200" b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200" b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It’s More Than Just Taxes</a:t>
            </a:r>
          </a:p>
        </p:txBody>
      </p:sp>
    </p:spTree>
    <p:extLst>
      <p:ext uri="{BB962C8B-B14F-4D97-AF65-F5344CB8AC3E}">
        <p14:creationId xmlns:p14="http://schemas.microsoft.com/office/powerpoint/2010/main" val="2547578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xmlns="" id="{200774FC-0DBA-4B19-932A-928BB4957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15" y="118169"/>
            <a:ext cx="7506815" cy="2207143"/>
          </a:xfrm>
        </p:spPr>
        <p:txBody>
          <a:bodyPr anchor="b">
            <a:normAutofit/>
          </a:bodyPr>
          <a:lstStyle/>
          <a:p>
            <a: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  <a:t>For Individuals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93" y="2718054"/>
            <a:ext cx="4716721" cy="3207258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Savings and Investments</a:t>
            </a:r>
          </a:p>
          <a:p>
            <a:r>
              <a:rPr lang="en-US" sz="3200" dirty="0"/>
              <a:t>Retirement Planning</a:t>
            </a:r>
          </a:p>
          <a:p>
            <a:r>
              <a:rPr lang="en-US" sz="3200" dirty="0"/>
              <a:t>Wills and Advance Directives</a:t>
            </a:r>
          </a:p>
          <a:p>
            <a:r>
              <a:rPr lang="en-US" sz="3200" dirty="0"/>
              <a:t>Insurance</a:t>
            </a:r>
          </a:p>
          <a:p>
            <a:r>
              <a:rPr lang="en-US" sz="3200" dirty="0"/>
              <a:t>Taxes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DA11885-26B8-4AB2-86C0-25B21F9F09F9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flickr.com/photos/93963757@n05/855193745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 tooltip="https://creativecommons.org/licenses/by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6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93" y="3752849"/>
            <a:ext cx="4075490" cy="2452687"/>
          </a:xfrm>
        </p:spPr>
        <p:txBody>
          <a:bodyPr anchor="ctr">
            <a:normAutofit/>
          </a:bodyPr>
          <a:lstStyle/>
          <a:p>
            <a: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  <a:t>Savings and Investments</a:t>
            </a:r>
          </a:p>
        </p:txBody>
      </p:sp>
      <p:pic>
        <p:nvPicPr>
          <p:cNvPr id="5" name="Picture 4" descr="A plant growing out of coins&#10;&#10;Description automatically generated with low confidence">
            <a:extLst>
              <a:ext uri="{FF2B5EF4-FFF2-40B4-BE49-F238E27FC236}">
                <a16:creationId xmlns:a16="http://schemas.microsoft.com/office/drawing/2014/main" xmlns="" id="{99C01BF9-786B-4420-8939-5FBBA14467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26308" b="2792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 fontScale="92500" lnSpcReduction="10000"/>
          </a:bodyPr>
          <a:lstStyle/>
          <a:p>
            <a:endParaRPr lang="en-US" sz="3200" dirty="0"/>
          </a:p>
          <a:p>
            <a:r>
              <a:rPr lang="en-US" sz="3200" dirty="0"/>
              <a:t>Are You Saving Enough</a:t>
            </a:r>
          </a:p>
          <a:p>
            <a:r>
              <a:rPr lang="en-US" sz="3200" dirty="0"/>
              <a:t>Are You Invested Properly</a:t>
            </a:r>
          </a:p>
          <a:p>
            <a:r>
              <a:rPr lang="en-US" sz="3200" dirty="0"/>
              <a:t>Risk Tolerance</a:t>
            </a:r>
          </a:p>
          <a:p>
            <a:r>
              <a:rPr lang="en-US" sz="3200" dirty="0"/>
              <a:t>Asset Allocation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563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asket with money in it&#10;&#10;Description automatically generated with low confidence">
            <a:extLst>
              <a:ext uri="{FF2B5EF4-FFF2-40B4-BE49-F238E27FC236}">
                <a16:creationId xmlns:a16="http://schemas.microsoft.com/office/drawing/2014/main" xmlns="" id="{97C2461C-4333-4A5D-92A2-3BA546A4C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30808" b="4350"/>
          <a:stretch/>
        </p:blipFill>
        <p:spPr>
          <a:xfrm>
            <a:off x="164122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769" y="1336432"/>
            <a:ext cx="5455139" cy="1920272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  <a:t>Retirement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2" y="3090737"/>
            <a:ext cx="6563038" cy="3767253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dirty="0"/>
              <a:t>Which Plans are right for you?</a:t>
            </a:r>
          </a:p>
          <a:p>
            <a:r>
              <a:rPr lang="en-US" sz="2400" dirty="0"/>
              <a:t>401(k)</a:t>
            </a:r>
          </a:p>
          <a:p>
            <a:r>
              <a:rPr lang="en-US" sz="2400" dirty="0"/>
              <a:t>Traditional IRA</a:t>
            </a:r>
          </a:p>
          <a:p>
            <a:r>
              <a:rPr lang="en-US" sz="2400" dirty="0"/>
              <a:t>Roth IRA</a:t>
            </a:r>
          </a:p>
          <a:p>
            <a:r>
              <a:rPr lang="en-US" sz="2400" dirty="0"/>
              <a:t>SEP Plan (Simplified Employee Pension Plan)</a:t>
            </a:r>
          </a:p>
          <a:p>
            <a:endParaRPr lang="en-US" sz="2400" dirty="0"/>
          </a:p>
          <a:p>
            <a:r>
              <a:rPr lang="en-US" sz="2400" dirty="0"/>
              <a:t>Taking Money Out</a:t>
            </a:r>
          </a:p>
          <a:p>
            <a:r>
              <a:rPr lang="en-US" sz="2400" dirty="0"/>
              <a:t>RMD (Required Minimum Distributions)</a:t>
            </a:r>
          </a:p>
          <a:p>
            <a:r>
              <a:rPr lang="en-US" sz="2400" dirty="0"/>
              <a:t>QCD (Qualified Charitable Distributions)</a:t>
            </a:r>
          </a:p>
          <a:p>
            <a:endParaRPr lang="en-US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124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whiteboard&#10;&#10;Description automatically generated">
            <a:extLst>
              <a:ext uri="{FF2B5EF4-FFF2-40B4-BE49-F238E27FC236}">
                <a16:creationId xmlns:a16="http://schemas.microsoft.com/office/drawing/2014/main" xmlns="" id="{78D0CC97-E2CE-4A70-8F3C-0C8A2023C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039" r="3843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805" y="365125"/>
            <a:ext cx="3822189" cy="1899912"/>
          </a:xfrm>
        </p:spPr>
        <p:txBody>
          <a:bodyPr>
            <a:noAutofit/>
          </a:bodyPr>
          <a:lstStyle/>
          <a:p>
            <a: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  <a:t>Wills and Advance Directives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2805" y="2434201"/>
            <a:ext cx="3822189" cy="4058674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Do You Have Them?</a:t>
            </a:r>
          </a:p>
          <a:p>
            <a:r>
              <a:rPr lang="en-US" sz="2400" dirty="0"/>
              <a:t>Are They Current?</a:t>
            </a:r>
          </a:p>
          <a:p>
            <a:r>
              <a:rPr lang="en-US" sz="2400" dirty="0"/>
              <a:t>What About Recent Marriages, Divorces, Births, Deaths In The Family</a:t>
            </a:r>
          </a:p>
          <a:p>
            <a:r>
              <a:rPr lang="en-US" sz="2400" dirty="0"/>
              <a:t>Don’t Forget About Life Insurance And Retirement Plan Beneficiaries</a:t>
            </a:r>
          </a:p>
        </p:txBody>
      </p:sp>
    </p:spTree>
    <p:extLst>
      <p:ext uri="{BB962C8B-B14F-4D97-AF65-F5344CB8AC3E}">
        <p14:creationId xmlns:p14="http://schemas.microsoft.com/office/powerpoint/2010/main" val="180060370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8BFCCB1F-E072-411F-9559-83DAC679F6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9091" t="5430" b="179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1031" y="632990"/>
            <a:ext cx="4062643" cy="1043409"/>
          </a:xfrm>
        </p:spPr>
        <p:txBody>
          <a:bodyPr>
            <a:normAutofit/>
          </a:bodyPr>
          <a:lstStyle/>
          <a:p>
            <a: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  <a:t>Insurance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1031" y="1615475"/>
            <a:ext cx="4062642" cy="2754086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400" dirty="0"/>
              <a:t>Long-Term Disability</a:t>
            </a:r>
          </a:p>
          <a:p>
            <a:r>
              <a:rPr lang="en-US" sz="2400" dirty="0"/>
              <a:t>Life-Term, Whole Life and Universal</a:t>
            </a:r>
          </a:p>
          <a:p>
            <a:r>
              <a:rPr lang="en-US" sz="2400" dirty="0"/>
              <a:t>Long-Term Care</a:t>
            </a:r>
          </a:p>
          <a:p>
            <a:r>
              <a:rPr lang="en-US" sz="2400" dirty="0"/>
              <a:t>Homeowners and Renters</a:t>
            </a:r>
          </a:p>
          <a:p>
            <a:r>
              <a:rPr lang="en-US" sz="2400" dirty="0"/>
              <a:t>Auto</a:t>
            </a:r>
          </a:p>
          <a:p>
            <a:r>
              <a:rPr lang="en-US" sz="2400" dirty="0"/>
              <a:t>Umbrella Liability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6437590"/>
      </p:ext>
    </p:extLst>
  </p:cSld>
  <p:clrMapOvr>
    <a:masterClrMapping/>
  </p:clrMapOvr>
  <p:transition spd="slow">
    <p:push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FF9B822F-893E-44C8-963C-64F50ACECB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xmlns="" id="{EBF87945-A001-489F-9D9B-7D9435F0B9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Taxes</a:t>
            </a:r>
          </a:p>
        </p:txBody>
      </p:sp>
      <p:pic>
        <p:nvPicPr>
          <p:cNvPr id="7" name="Picture 6" descr="Calendar&#10;&#10;Description automatically generated with low confidence">
            <a:extLst>
              <a:ext uri="{FF2B5EF4-FFF2-40B4-BE49-F238E27FC236}">
                <a16:creationId xmlns:a16="http://schemas.microsoft.com/office/drawing/2014/main" xmlns="" id="{B1D5AD18-688F-4057-AC61-A14ECBAAB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3" b="5338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7456" y="2516777"/>
            <a:ext cx="4273296" cy="366018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Timing of Income</a:t>
            </a:r>
          </a:p>
          <a:p>
            <a:r>
              <a:rPr lang="en-US" sz="3600" dirty="0"/>
              <a:t>IRMAA-Effect on your Medicare Premiums</a:t>
            </a:r>
          </a:p>
          <a:p>
            <a:r>
              <a:rPr lang="en-US" sz="3600" dirty="0"/>
              <a:t>Estimated Payments</a:t>
            </a:r>
          </a:p>
        </p:txBody>
      </p:sp>
    </p:spTree>
    <p:extLst>
      <p:ext uri="{BB962C8B-B14F-4D97-AF65-F5344CB8AC3E}">
        <p14:creationId xmlns:p14="http://schemas.microsoft.com/office/powerpoint/2010/main" val="21338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81E7530-396C-45F0-92F4-A885648D16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white building with a domed roof and pillars&#10;&#10;Description automatically generated with low confidence">
            <a:extLst>
              <a:ext uri="{FF2B5EF4-FFF2-40B4-BE49-F238E27FC236}">
                <a16:creationId xmlns:a16="http://schemas.microsoft.com/office/drawing/2014/main" xmlns="" id="{96B88381-C940-4D46-BFD6-BFC9C3707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495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Washington Update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1DE8B58-F373-409E-A253-4380A6609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xmlns="" id="{F5ACE265-D22D-48CC-99DE-EB81AE9229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xmlns="" id="{6FE80EEA-F4ED-4436-8861-0BEAAEFE76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xmlns="" id="{C3642BC8-86E8-47D0-8846-3E4D49E4B4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xmlns="" id="{82D35214-3634-4180-BF0E-45B6145161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xmlns="" id="{15BE89E6-3D1C-42B5-A950-E72889F8BB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xmlns="" id="{473771CC-5097-4E08-9606-24B0BC9A0D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xmlns="" id="{BE872634-00DA-47BD-880D-5C05FFADCC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xmlns="" id="{4F151F5C-DE9B-460E-BC51-471F4A8A5A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xmlns="" id="{34557B8A-4D2F-4D0D-B746-59EA85318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xmlns="" id="{C764CD8E-E409-4E9B-8E87-746DDE36D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xmlns="" id="{8E27A01D-2F01-4286-9453-3FBF6E848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xmlns="" id="{460487A5-12EB-422E-9588-8FF06FAF73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xmlns="" id="{7D522D20-C9F7-4B34-9066-4B43ADAABD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xmlns="" id="{97B04F2C-295B-447A-8941-0AD4F55516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xmlns="" id="{17D7FF91-B366-4534-B9B4-5710926EE7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xmlns="" id="{B5B8116C-ADD9-4826-9C37-270377E8FF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xmlns="" id="{22D01D96-8DB8-40BF-83AC-4CA49EC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xmlns="" id="{44B584CD-5E60-4B15-847C-B30D15DA1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xmlns="" id="{CF2BB7DC-B968-4F0B-9748-BF0E6E297C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xmlns="" id="{CF12C159-3F09-4861-9450-ECD5DB310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6092" y="2512471"/>
            <a:ext cx="3874685" cy="3186359"/>
          </a:xfrm>
        </p:spPr>
        <p:txBody>
          <a:bodyPr anchor="ctr">
            <a:normAutofit fontScale="92500" lnSpcReduction="10000"/>
          </a:bodyPr>
          <a:lstStyle/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New Taxes in the Bipartisan Infrastructure Law</a:t>
            </a:r>
          </a:p>
          <a:p>
            <a:r>
              <a:rPr lang="en-US" sz="3600" dirty="0">
                <a:solidFill>
                  <a:schemeClr val="bg1"/>
                </a:solidFill>
              </a:rPr>
              <a:t>New Taxes in the Build Back Better Law</a:t>
            </a:r>
          </a:p>
        </p:txBody>
      </p:sp>
    </p:spTree>
    <p:extLst>
      <p:ext uri="{BB962C8B-B14F-4D97-AF65-F5344CB8AC3E}">
        <p14:creationId xmlns:p14="http://schemas.microsoft.com/office/powerpoint/2010/main" val="14209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7BB7F823-6636-48BA-941D-E64678636A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87B67E4-C0EB-443E-9F52-71057ADE6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DE0FBC4-76C2-4FA1-A14B-AF5A773FF0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013450" y="1713004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44D1819B-21EB-4EB0-8BD9-B686574AD9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88530" y="1774620"/>
            <a:ext cx="3780042" cy="3780042"/>
          </a:xfrm>
          <a:custGeom>
            <a:avLst/>
            <a:gdLst>
              <a:gd name="connsiteX0" fmla="*/ 2054781 w 4109561"/>
              <a:gd name="connsiteY0" fmla="*/ 0 h 4109561"/>
              <a:gd name="connsiteX1" fmla="*/ 4109561 w 4109561"/>
              <a:gd name="connsiteY1" fmla="*/ 2054781 h 4109561"/>
              <a:gd name="connsiteX2" fmla="*/ 2054781 w 4109561"/>
              <a:gd name="connsiteY2" fmla="*/ 4109561 h 4109561"/>
              <a:gd name="connsiteX3" fmla="*/ 0 w 4109561"/>
              <a:gd name="connsiteY3" fmla="*/ 2054781 h 4109561"/>
              <a:gd name="connsiteX4" fmla="*/ 2054781 w 4109561"/>
              <a:gd name="connsiteY4" fmla="*/ 0 h 410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9561" h="4109561">
                <a:moveTo>
                  <a:pt x="2054781" y="0"/>
                </a:moveTo>
                <a:cubicBezTo>
                  <a:pt x="3189605" y="0"/>
                  <a:pt x="4109561" y="919957"/>
                  <a:pt x="4109561" y="2054781"/>
                </a:cubicBezTo>
                <a:cubicBezTo>
                  <a:pt x="4109561" y="3189605"/>
                  <a:pt x="3189605" y="4109561"/>
                  <a:pt x="2054781" y="4109561"/>
                </a:cubicBezTo>
                <a:cubicBezTo>
                  <a:pt x="919957" y="4109561"/>
                  <a:pt x="0" y="3189605"/>
                  <a:pt x="0" y="2054781"/>
                </a:cubicBezTo>
                <a:cubicBezTo>
                  <a:pt x="0" y="919957"/>
                  <a:pt x="919957" y="0"/>
                  <a:pt x="2054781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330" y="3429000"/>
            <a:ext cx="3837579" cy="3092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>
                <a:solidFill>
                  <a:schemeClr val="tx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9302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DBC8166-481C-4473-95F5-9A5B9073B7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5A5CE6E-90AF-4D43-A014-1F9EC83EB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BC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Contact Information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DF778A30-0F6C-4421-8719-E76178A52D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287596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270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</a:t>
            </a:r>
            <a:r>
              <a:rPr lang="en-US" sz="4000">
                <a:solidFill>
                  <a:srgbClr val="FFFFFF"/>
                </a:solidFill>
              </a:rPr>
              <a:t> </a:t>
            </a:r>
            <a:r>
              <a:rPr lang="en-US" sz="400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Business</a:t>
            </a:r>
          </a:p>
        </p:txBody>
      </p:sp>
      <p:pic>
        <p:nvPicPr>
          <p:cNvPr id="7" name="Picture 6" descr="Businesspeople in a team meeting">
            <a:extLst>
              <a:ext uri="{FF2B5EF4-FFF2-40B4-BE49-F238E27FC236}">
                <a16:creationId xmlns:a16="http://schemas.microsoft.com/office/drawing/2014/main" xmlns="" id="{6609D1FC-273E-47C3-B658-367C5A0A8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6" r="30888"/>
          <a:stretch/>
        </p:blipFill>
        <p:spPr>
          <a:xfrm>
            <a:off x="8031851" y="-10141"/>
            <a:ext cx="4656498" cy="6858004"/>
          </a:xfrm>
          <a:prstGeom prst="rect">
            <a:avLst/>
          </a:prstGeom>
        </p:spPr>
      </p:pic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xmlns="" id="{E576798A-DA03-4BEE-94BC-3F38EEB237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004336"/>
              </p:ext>
            </p:extLst>
          </p:nvPr>
        </p:nvGraphicFramePr>
        <p:xfrm>
          <a:off x="4581727" y="649480"/>
          <a:ext cx="3025303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9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green, sign&#10;&#10;Description automatically generated">
            <a:extLst>
              <a:ext uri="{FF2B5EF4-FFF2-40B4-BE49-F238E27FC236}">
                <a16:creationId xmlns:a16="http://schemas.microsoft.com/office/drawing/2014/main" xmlns="" id="{043C05D3-0523-45D4-8351-38F21BFC0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99060" y="3429000"/>
            <a:ext cx="10382036" cy="3265732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4F101851-C36E-4273-A797-96CDBBE7E0C3}"/>
              </a:ext>
            </a:extLst>
          </p:cNvPr>
          <p:cNvSpPr/>
          <p:nvPr/>
        </p:nvSpPr>
        <p:spPr>
          <a:xfrm rot="9809573">
            <a:off x="10132532" y="-551398"/>
            <a:ext cx="3312476" cy="3158151"/>
          </a:xfrm>
          <a:prstGeom prst="triangle">
            <a:avLst/>
          </a:prstGeom>
          <a:solidFill>
            <a:srgbClr val="CBC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xmlns="" id="{B10FE6AD-8053-42F2-A768-218617B4C6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298091"/>
              </p:ext>
            </p:extLst>
          </p:nvPr>
        </p:nvGraphicFramePr>
        <p:xfrm>
          <a:off x="818629" y="163269"/>
          <a:ext cx="6426233" cy="3009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948151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20DA037C-843D-4E3D-B243-5010B55D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  <a:t>Succession Planning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xmlns="" id="{71877DBC-BB60-40F0-AC93-2ACDBAAE6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1900"/>
              <a:t>Succession Planning: When Family Members Are Involved</a:t>
            </a:r>
          </a:p>
          <a:p>
            <a:pPr lvl="1"/>
            <a:r>
              <a:rPr lang="en-US" sz="1900"/>
              <a:t>How Do You Treat Those Who Want To Run The Business And Those Who Don’t?</a:t>
            </a:r>
          </a:p>
          <a:p>
            <a:endParaRPr lang="en-US" sz="1900"/>
          </a:p>
          <a:p>
            <a:r>
              <a:rPr lang="en-US" sz="1900"/>
              <a:t>Succession Planning: When Family Members Are Not Involved</a:t>
            </a:r>
          </a:p>
          <a:p>
            <a:pPr lvl="1"/>
            <a:r>
              <a:rPr lang="en-US" sz="1900"/>
              <a:t>Promote From Within</a:t>
            </a:r>
          </a:p>
          <a:p>
            <a:pPr lvl="1"/>
            <a:r>
              <a:rPr lang="en-US" sz="1900"/>
              <a:t>Acquire Talent</a:t>
            </a:r>
          </a:p>
          <a:p>
            <a:pPr lvl="1"/>
            <a:r>
              <a:rPr lang="en-US" sz="1900"/>
              <a:t>Sell The Business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251C1EC-8367-44FB-AF82-B767EC54C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21600000">
            <a:off x="6099048" y="763488"/>
            <a:ext cx="5458968" cy="533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36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ginners Guide to Capex vs Opex - Software Advisory ...">
            <a:extLst>
              <a:ext uri="{FF2B5EF4-FFF2-40B4-BE49-F238E27FC236}">
                <a16:creationId xmlns:a16="http://schemas.microsoft.com/office/drawing/2014/main" xmlns="" id="{3A79C159-6C1E-4A3A-8E66-6DE7AED99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0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FEEB2FE-1362-49F2-85C2-8AE5172E60FF}"/>
              </a:ext>
            </a:extLst>
          </p:cNvPr>
          <p:cNvSpPr txBox="1">
            <a:spLocks/>
          </p:cNvSpPr>
          <p:nvPr/>
        </p:nvSpPr>
        <p:spPr>
          <a:xfrm>
            <a:off x="618062" y="4185749"/>
            <a:ext cx="9265771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  <a:t>Capital Expenditures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/>
              <a:t>What To Acquire And Why</a:t>
            </a:r>
          </a:p>
          <a:p>
            <a:r>
              <a:rPr lang="en-US" sz="1800"/>
              <a:t>Return On Investment</a:t>
            </a:r>
          </a:p>
          <a:p>
            <a:r>
              <a:rPr lang="en-US" sz="1800"/>
              <a:t>Financing</a:t>
            </a:r>
          </a:p>
        </p:txBody>
      </p:sp>
    </p:spTree>
    <p:extLst>
      <p:ext uri="{BB962C8B-B14F-4D97-AF65-F5344CB8AC3E}">
        <p14:creationId xmlns:p14="http://schemas.microsoft.com/office/powerpoint/2010/main" val="3048650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9A42C7B2-7BD6-433A-95AB-5AA4F44B5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desk with a computer and a chair&#10;&#10;Description automatically generated with low confidence">
            <a:extLst>
              <a:ext uri="{FF2B5EF4-FFF2-40B4-BE49-F238E27FC236}">
                <a16:creationId xmlns:a16="http://schemas.microsoft.com/office/drawing/2014/main" xmlns="" id="{D221065B-86F0-4968-BD4F-B69359081E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3318" r="5576" b="-2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ADDB668-2CA4-4D2B-9C34-3487CA330B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EB673A8-D4E8-4C5D-8819-5DC90CB5683D}"/>
              </a:ext>
            </a:extLst>
          </p:cNvPr>
          <p:cNvSpPr txBox="1">
            <a:spLocks/>
          </p:cNvSpPr>
          <p:nvPr/>
        </p:nvSpPr>
        <p:spPr>
          <a:xfrm>
            <a:off x="841248" y="4152624"/>
            <a:ext cx="2112264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Leases</a:t>
            </a:r>
          </a:p>
        </p:txBody>
      </p:sp>
      <p:pic>
        <p:nvPicPr>
          <p:cNvPr id="6" name="Picture 5" descr="Empty classroom">
            <a:extLst>
              <a:ext uri="{FF2B5EF4-FFF2-40B4-BE49-F238E27FC236}">
                <a16:creationId xmlns:a16="http://schemas.microsoft.com/office/drawing/2014/main" xmlns="" id="{519DEA54-90D2-4F2E-A7C8-5BB85B6AC2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r="8416" b="4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568BC19-F052-4108-93E1-6A3D1DEC0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5FD337D-4D6B-4C8B-B6F5-121097E098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9272" y="4354574"/>
            <a:ext cx="3895500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Office and Other Space</a:t>
            </a:r>
          </a:p>
          <a:p>
            <a:r>
              <a:rPr lang="en-US" dirty="0"/>
              <a:t>Vehicles</a:t>
            </a:r>
          </a:p>
          <a:p>
            <a:r>
              <a:rPr lang="en-US" dirty="0"/>
              <a:t>Office Equipment</a:t>
            </a:r>
          </a:p>
          <a:p>
            <a:endParaRPr lang="en-US" dirty="0"/>
          </a:p>
        </p:txBody>
      </p:sp>
      <p:pic>
        <p:nvPicPr>
          <p:cNvPr id="8" name="Picture 7" descr="A picture containing text, road, truck, tree&#10;&#10;Description automatically generated">
            <a:extLst>
              <a:ext uri="{FF2B5EF4-FFF2-40B4-BE49-F238E27FC236}">
                <a16:creationId xmlns:a16="http://schemas.microsoft.com/office/drawing/2014/main" xmlns="" id="{B7F72667-7A33-4A5C-A093-B9E5A712DE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7323" r="-1" b="-1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5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1E772F3-67D1-41C4-BA56-FF05EE5D5AB4}"/>
              </a:ext>
            </a:extLst>
          </p:cNvPr>
          <p:cNvSpPr txBox="1">
            <a:spLocks/>
          </p:cNvSpPr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4600" kern="12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Business Insurance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xmlns="" id="{E851C8C5-E2D3-49F6-9717-A8D9377142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066283"/>
              </p:ext>
            </p:extLst>
          </p:nvPr>
        </p:nvGraphicFramePr>
        <p:xfrm>
          <a:off x="4581727" y="649480"/>
          <a:ext cx="3025303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28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derly friends in the snow">
            <a:extLst>
              <a:ext uri="{FF2B5EF4-FFF2-40B4-BE49-F238E27FC236}">
                <a16:creationId xmlns:a16="http://schemas.microsoft.com/office/drawing/2014/main" xmlns="" id="{44B5B2E0-85AE-4AC5-98A6-300440DD7D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r="9091" b="152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2B1D4F77-A17C-43D7-B7FA-545148E4E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624" y="1269887"/>
            <a:ext cx="3764826" cy="37730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6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Key Person Insurance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3600" dirty="0"/>
              <a:t>Protect The Business If A Key Person Dies Or Becomes Disabled</a:t>
            </a:r>
          </a:p>
        </p:txBody>
      </p:sp>
    </p:spTree>
    <p:extLst>
      <p:ext uri="{BB962C8B-B14F-4D97-AF65-F5344CB8AC3E}">
        <p14:creationId xmlns:p14="http://schemas.microsoft.com/office/powerpoint/2010/main" val="19403532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xmlns="" id="{04C21BAE-6866-4C7A-A7EC-C1B2E572D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ourglass with green sand">
            <a:extLst>
              <a:ext uri="{FF2B5EF4-FFF2-40B4-BE49-F238E27FC236}">
                <a16:creationId xmlns:a16="http://schemas.microsoft.com/office/drawing/2014/main" xmlns="" id="{CBA3432A-D637-41E1-A964-D189AFB0B3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8" b="3392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7E7D0C94-08B4-48AE-8813-CC4D60294F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latin typeface="Aharoni" panose="02010803020104030203" pitchFamily="2" charset="-79"/>
                <a:cs typeface="Aharoni" panose="02010803020104030203" pitchFamily="2" charset="-79"/>
              </a:rPr>
              <a:t>Taxes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F0C518C2-0AA4-470C-87B9-9CBF428FBA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Timing of Expenses</a:t>
            </a:r>
          </a:p>
          <a:p>
            <a:r>
              <a:rPr lang="en-US" sz="4000" dirty="0"/>
              <a:t>R&amp;D Credit</a:t>
            </a:r>
          </a:p>
          <a:p>
            <a:r>
              <a:rPr lang="en-US" sz="4000" dirty="0"/>
              <a:t>Estimated Payments</a:t>
            </a:r>
          </a:p>
        </p:txBody>
      </p:sp>
    </p:spTree>
    <p:extLst>
      <p:ext uri="{BB962C8B-B14F-4D97-AF65-F5344CB8AC3E}">
        <p14:creationId xmlns:p14="http://schemas.microsoft.com/office/powerpoint/2010/main" val="4926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315</Words>
  <Application>Microsoft Office PowerPoint</Application>
  <PresentationFormat>Widescreen</PresentationFormat>
  <Paragraphs>93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Abadi</vt:lpstr>
      <vt:lpstr>Aharoni</vt:lpstr>
      <vt:lpstr>Arial</vt:lpstr>
      <vt:lpstr>Calibri</vt:lpstr>
      <vt:lpstr>Calibri Light</vt:lpstr>
      <vt:lpstr>Office Theme</vt:lpstr>
      <vt:lpstr>YEAR END PLANNING It’s More Than Just Taxes</vt:lpstr>
      <vt:lpstr>For Business</vt:lpstr>
      <vt:lpstr>PowerPoint Presentation</vt:lpstr>
      <vt:lpstr>Succession Planning</vt:lpstr>
      <vt:lpstr>PowerPoint Presentation</vt:lpstr>
      <vt:lpstr>PowerPoint Presentation</vt:lpstr>
      <vt:lpstr>PowerPoint Presentation</vt:lpstr>
      <vt:lpstr>PowerPoint Presentation</vt:lpstr>
      <vt:lpstr>Taxes</vt:lpstr>
      <vt:lpstr>For Individuals</vt:lpstr>
      <vt:lpstr>Savings and Investments</vt:lpstr>
      <vt:lpstr>Retirement Planning</vt:lpstr>
      <vt:lpstr>Wills and Advance Directives</vt:lpstr>
      <vt:lpstr>Insurance</vt:lpstr>
      <vt:lpstr>Taxes</vt:lpstr>
      <vt:lpstr>Washington Update</vt:lpstr>
      <vt:lpstr>PowerPoint Presentation</vt:lpstr>
      <vt:lpstr>Contact Information</vt:lpstr>
    </vt:vector>
  </TitlesOfParts>
  <Company>Loeb &amp; Troper LLP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END PLANNING It’s More Than just Taxes</dc:title>
  <dc:creator>Microsoft account</dc:creator>
  <cp:lastModifiedBy>Microsoft account</cp:lastModifiedBy>
  <cp:revision>8</cp:revision>
  <dcterms:created xsi:type="dcterms:W3CDTF">2021-11-16T00:46:21Z</dcterms:created>
  <dcterms:modified xsi:type="dcterms:W3CDTF">2021-11-17T19:54:52Z</dcterms:modified>
</cp:coreProperties>
</file>